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7" r:id="rId2"/>
    <p:sldMasterId id="2147483685" r:id="rId3"/>
    <p:sldMasterId id="2147483673" r:id="rId4"/>
    <p:sldMasterId id="2147483709" r:id="rId5"/>
    <p:sldMasterId id="2147483661" r:id="rId6"/>
  </p:sldMasterIdLst>
  <p:notesMasterIdLst>
    <p:notesMasterId r:id="rId31"/>
  </p:notesMasterIdLst>
  <p:handoutMasterIdLst>
    <p:handoutMasterId r:id="rId32"/>
  </p:handoutMasterIdLst>
  <p:sldIdLst>
    <p:sldId id="256" r:id="rId7"/>
    <p:sldId id="283" r:id="rId8"/>
    <p:sldId id="273" r:id="rId9"/>
    <p:sldId id="274" r:id="rId10"/>
    <p:sldId id="275" r:id="rId11"/>
    <p:sldId id="277" r:id="rId12"/>
    <p:sldId id="286" r:id="rId13"/>
    <p:sldId id="288" r:id="rId14"/>
    <p:sldId id="289" r:id="rId15"/>
    <p:sldId id="290" r:id="rId16"/>
    <p:sldId id="284" r:id="rId17"/>
    <p:sldId id="276" r:id="rId18"/>
    <p:sldId id="285" r:id="rId19"/>
    <p:sldId id="280" r:id="rId20"/>
    <p:sldId id="279" r:id="rId21"/>
    <p:sldId id="291" r:id="rId22"/>
    <p:sldId id="292" r:id="rId23"/>
    <p:sldId id="293" r:id="rId24"/>
    <p:sldId id="298" r:id="rId25"/>
    <p:sldId id="296" r:id="rId26"/>
    <p:sldId id="297" r:id="rId27"/>
    <p:sldId id="295" r:id="rId28"/>
    <p:sldId id="294" r:id="rId29"/>
    <p:sldId id="282" r:id="rId30"/>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C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83" autoAdjust="0"/>
  </p:normalViewPr>
  <p:slideViewPr>
    <p:cSldViewPr snapToGrid="0" snapToObjects="1">
      <p:cViewPr>
        <p:scale>
          <a:sx n="87" d="100"/>
          <a:sy n="87" d="100"/>
        </p:scale>
        <p:origin x="-65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46357F9-0A68-4945-BBF4-904AFA06A87F}"/>
              </a:ext>
            </a:extLst>
          </p:cNvPr>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a:extLst>
              <a:ext uri="{FF2B5EF4-FFF2-40B4-BE49-F238E27FC236}">
                <a16:creationId xmlns:a16="http://schemas.microsoft.com/office/drawing/2014/main" xmlns="" id="{A6F5E75E-BA3E-4878-BF25-39567DDC1E43}"/>
              </a:ext>
            </a:extLst>
          </p:cNvPr>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BF78F054-6E69-4872-B335-664228A2B7E5}" type="datetimeFigureOut">
              <a:rPr lang="en-US" smtClean="0"/>
              <a:t>10/24/2018</a:t>
            </a:fld>
            <a:endParaRPr lang="en-US"/>
          </a:p>
        </p:txBody>
      </p:sp>
      <p:sp>
        <p:nvSpPr>
          <p:cNvPr id="4" name="Footer Placeholder 3">
            <a:extLst>
              <a:ext uri="{FF2B5EF4-FFF2-40B4-BE49-F238E27FC236}">
                <a16:creationId xmlns:a16="http://schemas.microsoft.com/office/drawing/2014/main" xmlns="" id="{6CE4AFE8-3B53-4E6C-9572-DA5C87B056AA}"/>
              </a:ext>
            </a:extLst>
          </p:cNvPr>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D1E95A7-6EC7-4FF4-832B-BB8AD7B55DB0}"/>
              </a:ext>
            </a:extLst>
          </p:cNvPr>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61023BF8-FF9D-4DFE-B441-44DD79BF6F38}" type="slidenum">
              <a:rPr lang="en-US" smtClean="0"/>
              <a:t>‹#›</a:t>
            </a:fld>
            <a:endParaRPr lang="en-US"/>
          </a:p>
        </p:txBody>
      </p:sp>
    </p:spTree>
    <p:extLst>
      <p:ext uri="{BB962C8B-B14F-4D97-AF65-F5344CB8AC3E}">
        <p14:creationId xmlns:p14="http://schemas.microsoft.com/office/powerpoint/2010/main" val="2776118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71F02B6E-EFB2-CE41-A565-5CE7BA767DFE}" type="datetimeFigureOut">
              <a:rPr lang="en-US" smtClean="0"/>
              <a:t>10/24/2018</a:t>
            </a:fld>
            <a:endParaRPr lang="en-US"/>
          </a:p>
        </p:txBody>
      </p:sp>
      <p:sp>
        <p:nvSpPr>
          <p:cNvPr id="4" name="Slide Image Placeholder 3"/>
          <p:cNvSpPr>
            <a:spLocks noGrp="1" noRot="1" noChangeAspect="1"/>
          </p:cNvSpPr>
          <p:nvPr>
            <p:ph type="sldImg" idx="2"/>
          </p:nvPr>
        </p:nvSpPr>
        <p:spPr>
          <a:xfrm>
            <a:off x="407988" y="698500"/>
            <a:ext cx="6210300"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B39D96E4-A319-0A43-AEBB-2C23E670066D}" type="slidenum">
              <a:rPr lang="en-US" smtClean="0"/>
              <a:t>‹#›</a:t>
            </a:fld>
            <a:endParaRPr lang="en-US"/>
          </a:p>
        </p:txBody>
      </p:sp>
    </p:spTree>
    <p:extLst>
      <p:ext uri="{BB962C8B-B14F-4D97-AF65-F5344CB8AC3E}">
        <p14:creationId xmlns:p14="http://schemas.microsoft.com/office/powerpoint/2010/main" val="13683309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_ftnref1"/></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D96E4-A319-0A43-AEBB-2C23E670066D}" type="slidenum">
              <a:rPr lang="en-US" smtClean="0"/>
              <a:t>1</a:t>
            </a:fld>
            <a:endParaRPr lang="en-US"/>
          </a:p>
        </p:txBody>
      </p:sp>
    </p:spTree>
    <p:extLst>
      <p:ext uri="{BB962C8B-B14F-4D97-AF65-F5344CB8AC3E}">
        <p14:creationId xmlns:p14="http://schemas.microsoft.com/office/powerpoint/2010/main" val="1840591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SECTION</a:t>
            </a:r>
          </a:p>
        </p:txBody>
      </p:sp>
      <p:sp>
        <p:nvSpPr>
          <p:cNvPr id="4" name="Slide Number Placeholder 3"/>
          <p:cNvSpPr>
            <a:spLocks noGrp="1"/>
          </p:cNvSpPr>
          <p:nvPr>
            <p:ph type="sldNum" sz="quarter" idx="10"/>
          </p:nvPr>
        </p:nvSpPr>
        <p:spPr/>
        <p:txBody>
          <a:bodyPr/>
          <a:lstStyle/>
          <a:p>
            <a:fld id="{B39D96E4-A319-0A43-AEBB-2C23E670066D}" type="slidenum">
              <a:rPr lang="en-US" smtClean="0"/>
              <a:t>11</a:t>
            </a:fld>
            <a:endParaRPr lang="en-US"/>
          </a:p>
        </p:txBody>
      </p:sp>
    </p:spTree>
    <p:extLst>
      <p:ext uri="{BB962C8B-B14F-4D97-AF65-F5344CB8AC3E}">
        <p14:creationId xmlns:p14="http://schemas.microsoft.com/office/powerpoint/2010/main" val="321468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801" indent="-466801" defTabSz="466801">
              <a:buFont typeface="Arial" panose="020B0604020202020204" pitchFamily="34" charset="0"/>
              <a:buChar char="•"/>
              <a:defRPr/>
            </a:pPr>
            <a:r>
              <a:rPr lang="en-US" dirty="0"/>
              <a:t>Free products and Button Up Vermont checklist</a:t>
            </a:r>
          </a:p>
          <a:p>
            <a:pPr marL="466801" indent="-466801">
              <a:buFont typeface="Arial" panose="020B0604020202020204" pitchFamily="34" charset="0"/>
              <a:buChar char="•"/>
            </a:pPr>
            <a:r>
              <a:rPr lang="en-US" dirty="0"/>
              <a:t>Utilizes behavioral tools of:</a:t>
            </a:r>
          </a:p>
          <a:p>
            <a:pPr marL="933602" lvl="1" indent="-466801">
              <a:buFont typeface="Arial" panose="020B0604020202020204" pitchFamily="34" charset="0"/>
              <a:buChar char="•"/>
            </a:pPr>
            <a:r>
              <a:rPr lang="en-US" dirty="0"/>
              <a:t>Free and reciprocity – i.e. if someone gets something for free that want to do something in return</a:t>
            </a:r>
          </a:p>
          <a:p>
            <a:pPr marL="933602" lvl="1" indent="-466801">
              <a:buFont typeface="Arial" panose="020B0604020202020204" pitchFamily="34" charset="0"/>
              <a:buChar char="•"/>
            </a:pPr>
            <a:r>
              <a:rPr lang="en-US" dirty="0"/>
              <a:t>Commitment – people are more likely to take action if they make a commitment, and even more likely to take action if they write down their </a:t>
            </a:r>
            <a:r>
              <a:rPr lang="en-US" dirty="0" err="1"/>
              <a:t>committement</a:t>
            </a:r>
            <a:endParaRPr lang="en-US" dirty="0"/>
          </a:p>
          <a:p>
            <a:pPr marL="466801" indent="-466801">
              <a:buFont typeface="Arial" panose="020B0604020202020204" pitchFamily="34" charset="0"/>
              <a:buChar char="•"/>
            </a:pPr>
            <a:r>
              <a:rPr lang="en-US" dirty="0"/>
              <a:t>Individuals receive free products, put name on sign-up sheet, and take Button Up Vermont checklist</a:t>
            </a:r>
          </a:p>
          <a:p>
            <a:pPr marL="466801" indent="-466801">
              <a:buFont typeface="Arial" panose="020B0604020202020204" pitchFamily="34" charset="0"/>
              <a:buChar char="•"/>
            </a:pPr>
            <a:r>
              <a:rPr lang="en-US" dirty="0"/>
              <a:t>Individuals make a commitment to take at least one action to reduce heating and cooling cost in their homes</a:t>
            </a:r>
          </a:p>
          <a:p>
            <a:pPr marL="466801" indent="-466801">
              <a:buFont typeface="Arial" panose="020B0604020202020204" pitchFamily="34" charset="0"/>
              <a:buChar char="•"/>
            </a:pPr>
            <a:r>
              <a:rPr lang="en-US" dirty="0"/>
              <a:t>Efficiency Vermont tracks participants over time</a:t>
            </a:r>
          </a:p>
          <a:p>
            <a:pPr marL="466801" indent="-466801">
              <a:buFont typeface="Arial" panose="020B0604020202020204" pitchFamily="34" charset="0"/>
              <a:buChar char="•"/>
            </a:pPr>
            <a:endParaRPr lang="en-US" sz="2900" dirty="0"/>
          </a:p>
          <a:p>
            <a:endParaRPr lang="en-US" dirty="0"/>
          </a:p>
        </p:txBody>
      </p:sp>
      <p:sp>
        <p:nvSpPr>
          <p:cNvPr id="4" name="Slide Number Placeholder 3"/>
          <p:cNvSpPr>
            <a:spLocks noGrp="1"/>
          </p:cNvSpPr>
          <p:nvPr>
            <p:ph type="sldNum" sz="quarter" idx="10"/>
          </p:nvPr>
        </p:nvSpPr>
        <p:spPr/>
        <p:txBody>
          <a:bodyPr/>
          <a:lstStyle/>
          <a:p>
            <a:fld id="{E16B1182-8765-4D5E-BD77-BCD5FB7BBE91}" type="slidenum">
              <a:rPr lang="en-US" smtClean="0"/>
              <a:t>12</a:t>
            </a:fld>
            <a:endParaRPr lang="en-US"/>
          </a:p>
        </p:txBody>
      </p:sp>
    </p:spTree>
    <p:extLst>
      <p:ext uri="{BB962C8B-B14F-4D97-AF65-F5344CB8AC3E}">
        <p14:creationId xmlns:p14="http://schemas.microsoft.com/office/powerpoint/2010/main" val="305813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D96E4-A319-0A43-AEBB-2C23E670066D}" type="slidenum">
              <a:rPr lang="en-US" smtClean="0"/>
              <a:t>13</a:t>
            </a:fld>
            <a:endParaRPr lang="en-US"/>
          </a:p>
        </p:txBody>
      </p:sp>
    </p:spTree>
    <p:extLst>
      <p:ext uri="{BB962C8B-B14F-4D97-AF65-F5344CB8AC3E}">
        <p14:creationId xmlns:p14="http://schemas.microsoft.com/office/powerpoint/2010/main" val="3273078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B1182-8765-4D5E-BD77-BCD5FB7BBE91}" type="slidenum">
              <a:rPr lang="en-US" smtClean="0"/>
              <a:t>14</a:t>
            </a:fld>
            <a:endParaRPr lang="en-US"/>
          </a:p>
        </p:txBody>
      </p:sp>
    </p:spTree>
    <p:extLst>
      <p:ext uri="{BB962C8B-B14F-4D97-AF65-F5344CB8AC3E}">
        <p14:creationId xmlns:p14="http://schemas.microsoft.com/office/powerpoint/2010/main" val="134408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D96E4-A319-0A43-AEBB-2C23E670066D}" type="slidenum">
              <a:rPr lang="en-US" smtClean="0"/>
              <a:t>15</a:t>
            </a:fld>
            <a:endParaRPr lang="en-US"/>
          </a:p>
        </p:txBody>
      </p:sp>
    </p:spTree>
    <p:extLst>
      <p:ext uri="{BB962C8B-B14F-4D97-AF65-F5344CB8AC3E}">
        <p14:creationId xmlns:p14="http://schemas.microsoft.com/office/powerpoint/2010/main" val="216370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50" indent="-175050">
              <a:buFont typeface="Arial" panose="020B0604020202020204" pitchFamily="34" charset="0"/>
              <a:buChar char="•"/>
            </a:pPr>
            <a:r>
              <a:rPr lang="en-US" dirty="0"/>
              <a:t>Focus on Facebook – based upon results of last year</a:t>
            </a:r>
          </a:p>
          <a:p>
            <a:pPr marL="175050" indent="-175050">
              <a:buFont typeface="Arial" panose="020B0604020202020204" pitchFamily="34" charset="0"/>
              <a:buChar char="•"/>
            </a:pPr>
            <a:r>
              <a:rPr lang="en-US" dirty="0"/>
              <a:t>Efficiency Vermont provides content to partners who post on their websites</a:t>
            </a:r>
          </a:p>
          <a:p>
            <a:pPr marL="175050" indent="-175050">
              <a:buFont typeface="Arial" panose="020B0604020202020204" pitchFamily="34" charset="0"/>
              <a:buChar char="•"/>
            </a:pPr>
            <a:r>
              <a:rPr lang="en-US" dirty="0"/>
              <a:t>EVT also has access to some partners Facebook pages wherein we can post directly</a:t>
            </a:r>
          </a:p>
          <a:p>
            <a:pPr marL="175050" indent="-175050">
              <a:buFont typeface="Arial" panose="020B0604020202020204" pitchFamily="34" charset="0"/>
              <a:buChar char="•"/>
            </a:pPr>
            <a:r>
              <a:rPr lang="en-US" dirty="0"/>
              <a:t>EVT also provides paid advertising for community partner events</a:t>
            </a:r>
          </a:p>
          <a:p>
            <a:endParaRPr lang="en-US" dirty="0"/>
          </a:p>
        </p:txBody>
      </p:sp>
      <p:sp>
        <p:nvSpPr>
          <p:cNvPr id="4" name="Slide Number Placeholder 3"/>
          <p:cNvSpPr>
            <a:spLocks noGrp="1"/>
          </p:cNvSpPr>
          <p:nvPr>
            <p:ph type="sldNum" sz="quarter" idx="10"/>
          </p:nvPr>
        </p:nvSpPr>
        <p:spPr/>
        <p:txBody>
          <a:bodyPr/>
          <a:lstStyle/>
          <a:p>
            <a:fld id="{E16B1182-8765-4D5E-BD77-BCD5FB7BBE91}" type="slidenum">
              <a:rPr lang="en-US" smtClean="0"/>
              <a:t>16</a:t>
            </a:fld>
            <a:endParaRPr lang="en-US"/>
          </a:p>
        </p:txBody>
      </p:sp>
    </p:spTree>
    <p:extLst>
      <p:ext uri="{BB962C8B-B14F-4D97-AF65-F5344CB8AC3E}">
        <p14:creationId xmlns:p14="http://schemas.microsoft.com/office/powerpoint/2010/main" val="287416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Distribute Button Up Team Handbook</a:t>
            </a:r>
          </a:p>
          <a:p>
            <a:pPr lvl="0"/>
            <a:endParaRPr lang="en-US" b="1" dirty="0"/>
          </a:p>
          <a:p>
            <a:pPr lvl="0"/>
            <a:r>
              <a:rPr lang="en-US" b="1" dirty="0"/>
              <a:t>Button Up </a:t>
            </a:r>
            <a:r>
              <a:rPr lang="en-US" b="1" dirty="0" err="1"/>
              <a:t>Heros</a:t>
            </a:r>
            <a:r>
              <a:rPr lang="en-US" b="1" dirty="0"/>
              <a:t> Community Partners will:</a:t>
            </a:r>
          </a:p>
          <a:p>
            <a:pPr marL="175050" indent="-175050">
              <a:buFont typeface="Arial" panose="020B0604020202020204" pitchFamily="34" charset="0"/>
              <a:buChar char="•"/>
            </a:pPr>
            <a:r>
              <a:rPr lang="en-US" b="1" dirty="0"/>
              <a:t>Commit to hosting a kick-off event</a:t>
            </a:r>
            <a:r>
              <a:rPr lang="en-US" dirty="0"/>
              <a:t> for residents to encourage their participation.   </a:t>
            </a:r>
          </a:p>
          <a:p>
            <a:pPr marL="641852" lvl="1" indent="-175050">
              <a:buFont typeface="Arial" panose="020B0604020202020204" pitchFamily="34" charset="0"/>
              <a:buChar char="•"/>
            </a:pPr>
            <a:r>
              <a:rPr lang="en-US" dirty="0"/>
              <a:t>The kick-off event includes participating contractors who will have an opportunity to speak and talk about their company, and residents have an opportunity to have 1:1 conversations with participating contractors.  </a:t>
            </a:r>
          </a:p>
          <a:p>
            <a:pPr marL="641852" lvl="1" indent="-175050">
              <a:buFont typeface="Arial" panose="020B0604020202020204" pitchFamily="34" charset="0"/>
              <a:buChar char="•"/>
            </a:pPr>
            <a:r>
              <a:rPr lang="en-US" dirty="0"/>
              <a:t>This event can be done in partnership with participating neighboring communities. </a:t>
            </a:r>
          </a:p>
          <a:p>
            <a:pPr marL="175050" indent="-175050">
              <a:buFont typeface="Arial" panose="020B0604020202020204" pitchFamily="34" charset="0"/>
              <a:buChar char="•"/>
            </a:pPr>
            <a:r>
              <a:rPr lang="en-US" b="1" dirty="0"/>
              <a:t>Undertake additional public engagement activities</a:t>
            </a:r>
            <a:r>
              <a:rPr lang="en-US" dirty="0"/>
              <a:t> with residents and homeowners, as described above.  </a:t>
            </a:r>
          </a:p>
          <a:p>
            <a:pPr marL="175050" indent="-175050">
              <a:buFont typeface="Arial" panose="020B0604020202020204" pitchFamily="34" charset="0"/>
              <a:buChar char="•"/>
            </a:pPr>
            <a:r>
              <a:rPr lang="en-US" b="1" dirty="0"/>
              <a:t>Follow-up with residents</a:t>
            </a:r>
            <a:r>
              <a:rPr lang="en-US" dirty="0"/>
              <a:t> who have received their work scope and cost estimate from the contractor to encourage them to move forward (additional guidance will be provided).</a:t>
            </a:r>
          </a:p>
          <a:p>
            <a:pPr marL="175050" indent="-175050">
              <a:buFont typeface="Arial" panose="020B0604020202020204" pitchFamily="34" charset="0"/>
              <a:buChar char="•"/>
            </a:pPr>
            <a:r>
              <a:rPr lang="en-US" b="1" dirty="0"/>
              <a:t>Distribute free energy efficient product kits</a:t>
            </a:r>
            <a:r>
              <a:rPr lang="en-US" dirty="0"/>
              <a:t> to residents and property owners and record the names and contact individuals who receive a free energy efficient product kit, as described under the Button Up Champ options above. </a:t>
            </a:r>
          </a:p>
          <a:p>
            <a:pPr lvl="0"/>
            <a:endParaRPr lang="en-US" b="1" dirty="0"/>
          </a:p>
          <a:p>
            <a:pPr lvl="0"/>
            <a:endParaRPr lang="en-US" b="1" dirty="0"/>
          </a:p>
          <a:p>
            <a:pPr lvl="0"/>
            <a:r>
              <a:rPr lang="en-US" b="1" dirty="0"/>
              <a:t>EVT will:</a:t>
            </a:r>
          </a:p>
          <a:p>
            <a:pPr marL="175050" indent="-175050">
              <a:buFont typeface="Arial" panose="020B0604020202020204" pitchFamily="34" charset="0"/>
              <a:buChar char="•"/>
            </a:pPr>
            <a:r>
              <a:rPr lang="en-US" b="1" dirty="0"/>
              <a:t>Recruit participating contractors</a:t>
            </a:r>
            <a:r>
              <a:rPr lang="en-US" dirty="0"/>
              <a:t>: Engage with contractors in the Efficiency Excellence Network (EEN) and encourage them to partner with community groups in their service territory to offer free walk-throughs;</a:t>
            </a:r>
          </a:p>
          <a:p>
            <a:pPr marL="175050" indent="-175050">
              <a:buFont typeface="Arial" panose="020B0604020202020204" pitchFamily="34" charset="0"/>
              <a:buChar char="•"/>
            </a:pPr>
            <a:r>
              <a:rPr lang="en-US" b="1" dirty="0"/>
              <a:t>Provide status updates</a:t>
            </a:r>
            <a:r>
              <a:rPr lang="en-US" dirty="0"/>
              <a:t>: track participants and provide this data to community partners;  </a:t>
            </a:r>
          </a:p>
          <a:p>
            <a:pPr marL="175050" indent="-175050">
              <a:buFont typeface="Arial" panose="020B0604020202020204" pitchFamily="34" charset="0"/>
              <a:buChar char="•"/>
            </a:pPr>
            <a:r>
              <a:rPr lang="en-US" b="1" dirty="0"/>
              <a:t>Supply campaign materials/tools</a:t>
            </a:r>
            <a:r>
              <a:rPr lang="en-US" dirty="0"/>
              <a:t>: Provide sample agendas and press releases volunteer scripts, as well as lawn signs, table top posters, and a sample weatherization kit.</a:t>
            </a:r>
          </a:p>
          <a:p>
            <a:pPr marL="175050" indent="-1750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B1182-8765-4D5E-BD77-BCD5FB7BBE91}" type="slidenum">
              <a:rPr lang="en-US" smtClean="0"/>
              <a:t>18</a:t>
            </a:fld>
            <a:endParaRPr lang="en-US"/>
          </a:p>
        </p:txBody>
      </p:sp>
    </p:spTree>
    <p:extLst>
      <p:ext uri="{BB962C8B-B14F-4D97-AF65-F5344CB8AC3E}">
        <p14:creationId xmlns:p14="http://schemas.microsoft.com/office/powerpoint/2010/main" val="3816521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D96E4-A319-0A43-AEBB-2C23E670066D}" type="slidenum">
              <a:rPr lang="en-US" smtClean="0"/>
              <a:t>19</a:t>
            </a:fld>
            <a:endParaRPr lang="en-US"/>
          </a:p>
        </p:txBody>
      </p:sp>
    </p:spTree>
    <p:extLst>
      <p:ext uri="{BB962C8B-B14F-4D97-AF65-F5344CB8AC3E}">
        <p14:creationId xmlns:p14="http://schemas.microsoft.com/office/powerpoint/2010/main" val="1458788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D96E4-A319-0A43-AEBB-2C23E670066D}" type="slidenum">
              <a:rPr lang="en-US" smtClean="0"/>
              <a:t>20</a:t>
            </a:fld>
            <a:endParaRPr lang="en-US"/>
          </a:p>
        </p:txBody>
      </p:sp>
    </p:spTree>
    <p:extLst>
      <p:ext uri="{BB962C8B-B14F-4D97-AF65-F5344CB8AC3E}">
        <p14:creationId xmlns:p14="http://schemas.microsoft.com/office/powerpoint/2010/main" val="422597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an energy audit?</a:t>
            </a:r>
          </a:p>
        </p:txBody>
      </p:sp>
      <p:sp>
        <p:nvSpPr>
          <p:cNvPr id="4" name="Slide Number Placeholder 3"/>
          <p:cNvSpPr>
            <a:spLocks noGrp="1"/>
          </p:cNvSpPr>
          <p:nvPr>
            <p:ph type="sldNum" sz="quarter" idx="10"/>
          </p:nvPr>
        </p:nvSpPr>
        <p:spPr/>
        <p:txBody>
          <a:bodyPr/>
          <a:lstStyle/>
          <a:p>
            <a:fld id="{B39D96E4-A319-0A43-AEBB-2C23E670066D}" type="slidenum">
              <a:rPr lang="en-US" smtClean="0"/>
              <a:t>21</a:t>
            </a:fld>
            <a:endParaRPr lang="en-US"/>
          </a:p>
        </p:txBody>
      </p:sp>
    </p:spTree>
    <p:extLst>
      <p:ext uri="{BB962C8B-B14F-4D97-AF65-F5344CB8AC3E}">
        <p14:creationId xmlns:p14="http://schemas.microsoft.com/office/powerpoint/2010/main" val="260959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year of EVT strong</a:t>
            </a:r>
            <a:r>
              <a:rPr lang="en-US" baseline="0" dirty="0"/>
              <a:t> involvement in Button Up</a:t>
            </a:r>
          </a:p>
          <a:p>
            <a:r>
              <a:rPr lang="en-US" baseline="0" dirty="0"/>
              <a:t>Last year developed logo, website, community grants </a:t>
            </a:r>
          </a:p>
          <a:p>
            <a:r>
              <a:rPr lang="en-US" baseline="0" dirty="0"/>
              <a:t>This year expanded upon the effort</a:t>
            </a:r>
            <a:endParaRPr lang="en-US" dirty="0"/>
          </a:p>
          <a:p>
            <a:endParaRPr lang="en-US" dirty="0"/>
          </a:p>
        </p:txBody>
      </p:sp>
      <p:sp>
        <p:nvSpPr>
          <p:cNvPr id="4" name="Slide Number Placeholder 3"/>
          <p:cNvSpPr>
            <a:spLocks noGrp="1"/>
          </p:cNvSpPr>
          <p:nvPr>
            <p:ph type="sldNum" sz="quarter" idx="10"/>
          </p:nvPr>
        </p:nvSpPr>
        <p:spPr/>
        <p:txBody>
          <a:bodyPr/>
          <a:lstStyle/>
          <a:p>
            <a:fld id="{E16B1182-8765-4D5E-BD77-BCD5FB7BBE91}" type="slidenum">
              <a:rPr lang="en-US" smtClean="0"/>
              <a:t>3</a:t>
            </a:fld>
            <a:endParaRPr lang="en-US"/>
          </a:p>
        </p:txBody>
      </p:sp>
    </p:spTree>
    <p:extLst>
      <p:ext uri="{BB962C8B-B14F-4D97-AF65-F5344CB8AC3E}">
        <p14:creationId xmlns:p14="http://schemas.microsoft.com/office/powerpoint/2010/main" val="1978367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Event Agenda and Script</a:t>
            </a:r>
          </a:p>
          <a:p>
            <a:r>
              <a:rPr lang="en-US" dirty="0">
                <a:latin typeface="Museo Sans Rounded 500" panose="02000000000000000000" pitchFamily="50" charset="0"/>
              </a:rPr>
              <a:t>Welcome and Introductions (Community Partner)</a:t>
            </a:r>
          </a:p>
          <a:p>
            <a:r>
              <a:rPr lang="en-US" dirty="0">
                <a:latin typeface="Museo Sans Rounded 500" panose="02000000000000000000" pitchFamily="50" charset="0"/>
              </a:rPr>
              <a:t>Button Up Presentation – (Efficiency Vermont) </a:t>
            </a:r>
          </a:p>
          <a:p>
            <a:r>
              <a:rPr lang="en-US" dirty="0">
                <a:latin typeface="Museo Sans Rounded 500" panose="02000000000000000000" pitchFamily="50" charset="0"/>
              </a:rPr>
              <a:t>Local champions share their story </a:t>
            </a:r>
          </a:p>
          <a:p>
            <a:r>
              <a:rPr lang="en-US" dirty="0">
                <a:latin typeface="Museo Sans Rounded 500" panose="02000000000000000000" pitchFamily="50" charset="0"/>
              </a:rPr>
              <a:t>Meet the Contractors –</a:t>
            </a:r>
          </a:p>
          <a:p>
            <a:r>
              <a:rPr lang="en-US" dirty="0">
                <a:latin typeface="Museo Sans Rounded 500" panose="02000000000000000000" pitchFamily="50" charset="0"/>
              </a:rPr>
              <a:t>Q&amp;A </a:t>
            </a:r>
          </a:p>
          <a:p>
            <a:r>
              <a:rPr lang="en-US" dirty="0">
                <a:latin typeface="Museo Sans Rounded 500" panose="02000000000000000000" pitchFamily="50" charset="0"/>
              </a:rPr>
              <a:t>Stick around, mingle, and chat with contractors </a:t>
            </a:r>
          </a:p>
          <a:p>
            <a:endParaRPr lang="en-US" b="1" dirty="0"/>
          </a:p>
          <a:p>
            <a:endParaRPr lang="en-US" b="1" dirty="0"/>
          </a:p>
          <a:p>
            <a:r>
              <a:rPr lang="en-US" b="1" dirty="0"/>
              <a:t> </a:t>
            </a:r>
            <a:endParaRPr lang="en-US" dirty="0"/>
          </a:p>
          <a:p>
            <a:r>
              <a:rPr lang="en-US" b="1" u="sng" dirty="0"/>
              <a:t>Welcome and Introductions</a:t>
            </a:r>
            <a:r>
              <a:rPr lang="en-US" b="1" dirty="0"/>
              <a:t> (10 min) – </a:t>
            </a:r>
            <a:r>
              <a:rPr lang="en-US" i="1" dirty="0"/>
              <a:t>Team MC</a:t>
            </a:r>
            <a:endParaRPr lang="en-US" dirty="0"/>
          </a:p>
          <a:p>
            <a:pPr lvl="0"/>
            <a:r>
              <a:rPr lang="en-US" dirty="0"/>
              <a:t>Welcome, Housekeeping (bathrooms, exits, etc.), Thank </a:t>
            </a:r>
            <a:r>
              <a:rPr lang="en-US" dirty="0" err="1"/>
              <a:t>you’s</a:t>
            </a:r>
            <a:r>
              <a:rPr lang="en-US" dirty="0"/>
              <a:t> (e.g. venue, food)</a:t>
            </a:r>
          </a:p>
          <a:p>
            <a:pPr lvl="0"/>
            <a:r>
              <a:rPr lang="en-US" dirty="0"/>
              <a:t>Recognize key people (volunteers, contractors, champions, sponsors)</a:t>
            </a:r>
          </a:p>
          <a:p>
            <a:pPr lvl="0"/>
            <a:r>
              <a:rPr lang="en-US" dirty="0"/>
              <a:t>Explain how the volunteers got involved in Button Up and why you are excited about it</a:t>
            </a:r>
          </a:p>
          <a:p>
            <a:pPr lvl="0"/>
            <a:r>
              <a:rPr lang="en-US" dirty="0"/>
              <a:t>Explain the sign-up form on their seat and point to the resource table</a:t>
            </a:r>
          </a:p>
          <a:p>
            <a:pPr lvl="0"/>
            <a:r>
              <a:rPr lang="en-US" dirty="0"/>
              <a:t>Review the agenda and introduce presenter</a:t>
            </a:r>
          </a:p>
          <a:p>
            <a:r>
              <a:rPr lang="en-US" b="1" dirty="0"/>
              <a:t> </a:t>
            </a:r>
            <a:endParaRPr lang="en-US" dirty="0"/>
          </a:p>
          <a:p>
            <a:r>
              <a:rPr lang="en-US" b="1" u="sng" dirty="0"/>
              <a:t>Button Up Presentation</a:t>
            </a:r>
            <a:r>
              <a:rPr lang="en-US" b="1" dirty="0"/>
              <a:t> (20-30 min) –</a:t>
            </a:r>
            <a:r>
              <a:rPr lang="en-US" i="1" dirty="0"/>
              <a:t> Presenter from Efficiency Vermont</a:t>
            </a:r>
            <a:endParaRPr lang="en-US" dirty="0"/>
          </a:p>
          <a:p>
            <a:r>
              <a:rPr lang="en-US" b="1" dirty="0"/>
              <a:t> </a:t>
            </a:r>
            <a:endParaRPr lang="en-US" dirty="0"/>
          </a:p>
          <a:p>
            <a:r>
              <a:rPr lang="en-US" b="1" u="sng" dirty="0"/>
              <a:t>Meet the Contractors</a:t>
            </a:r>
            <a:r>
              <a:rPr lang="en-US" b="1" dirty="0"/>
              <a:t> (8 min) </a:t>
            </a:r>
            <a:r>
              <a:rPr lang="en-US" i="1" dirty="0"/>
              <a:t>- Each contractor gets a minute or two to introduce themselves</a:t>
            </a:r>
            <a:endParaRPr lang="en-US" dirty="0"/>
          </a:p>
          <a:p>
            <a:r>
              <a:rPr lang="en-US" i="1" dirty="0"/>
              <a:t> (IF APPLICABLE)</a:t>
            </a:r>
            <a:r>
              <a:rPr lang="en-US" dirty="0"/>
              <a:t> </a:t>
            </a:r>
            <a:r>
              <a:rPr lang="en-US" b="1" u="sng" dirty="0"/>
              <a:t>Introduce Champions to briefly share their story</a:t>
            </a:r>
            <a:r>
              <a:rPr lang="en-US" dirty="0"/>
              <a:t> (10 min) </a:t>
            </a:r>
            <a:r>
              <a:rPr lang="en-US" i="1" dirty="0"/>
              <a:t>– Identify one or two neighbors who have had energy work done and had a good experience. Each can speak for a few minutes about what work was done, why, and what the benefits have been.</a:t>
            </a:r>
            <a:endParaRPr lang="en-US" dirty="0"/>
          </a:p>
          <a:p>
            <a:r>
              <a:rPr lang="en-US" b="1" dirty="0"/>
              <a:t> </a:t>
            </a:r>
            <a:endParaRPr lang="en-US" dirty="0"/>
          </a:p>
          <a:p>
            <a:r>
              <a:rPr lang="en-US" b="1" u="sng" dirty="0"/>
              <a:t>Q&amp;A</a:t>
            </a:r>
            <a:r>
              <a:rPr lang="en-US" b="1" dirty="0"/>
              <a:t> (15-20 min) </a:t>
            </a:r>
            <a:r>
              <a:rPr lang="en-US" i="1" dirty="0"/>
              <a:t>– Team MC moderates; contractors and presenter answer questions </a:t>
            </a:r>
            <a:endParaRPr lang="en-US" dirty="0"/>
          </a:p>
          <a:p>
            <a:r>
              <a:rPr lang="en-US" b="1" dirty="0"/>
              <a:t> </a:t>
            </a:r>
            <a:endParaRPr lang="en-US" dirty="0"/>
          </a:p>
          <a:p>
            <a:r>
              <a:rPr lang="en-US" b="1" u="sng" dirty="0"/>
              <a:t>Wrap Up</a:t>
            </a:r>
            <a:r>
              <a:rPr lang="en-US" b="1" dirty="0"/>
              <a:t> (5 min) </a:t>
            </a:r>
            <a:r>
              <a:rPr lang="en-US" i="1" dirty="0"/>
              <a:t>– Team MC; try to wrap up no more than 90 mins after you started</a:t>
            </a:r>
            <a:endParaRPr lang="en-US" dirty="0"/>
          </a:p>
          <a:p>
            <a:pPr lvl="0"/>
            <a:r>
              <a:rPr lang="en-US" dirty="0"/>
              <a:t>Reminder to complete sign up forms, stick around to chat, and tell their friends </a:t>
            </a:r>
          </a:p>
          <a:p>
            <a:r>
              <a:rPr lang="en-US" b="1" dirty="0"/>
              <a:t> </a:t>
            </a:r>
            <a:endParaRPr lang="en-US" dirty="0"/>
          </a:p>
          <a:p>
            <a:r>
              <a:rPr lang="en-US" b="1" u="sng" dirty="0"/>
              <a:t>Stick around, mingle, and chat with contractors</a:t>
            </a:r>
            <a:r>
              <a:rPr lang="en-US" b="1" dirty="0"/>
              <a:t> (20-40mins)</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B39D96E4-A319-0A43-AEBB-2C23E670066D}" type="slidenum">
              <a:rPr lang="en-US" smtClean="0"/>
              <a:t>22</a:t>
            </a:fld>
            <a:endParaRPr lang="en-US"/>
          </a:p>
        </p:txBody>
      </p:sp>
    </p:spTree>
    <p:extLst>
      <p:ext uri="{BB962C8B-B14F-4D97-AF65-F5344CB8AC3E}">
        <p14:creationId xmlns:p14="http://schemas.microsoft.com/office/powerpoint/2010/main" val="110554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D96E4-A319-0A43-AEBB-2C23E670066D}" type="slidenum">
              <a:rPr lang="en-US" smtClean="0"/>
              <a:t>23</a:t>
            </a:fld>
            <a:endParaRPr lang="en-US"/>
          </a:p>
        </p:txBody>
      </p:sp>
    </p:spTree>
    <p:extLst>
      <p:ext uri="{BB962C8B-B14F-4D97-AF65-F5344CB8AC3E}">
        <p14:creationId xmlns:p14="http://schemas.microsoft.com/office/powerpoint/2010/main" val="22460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101" indent="-350101">
              <a:buFont typeface="Calibri" panose="020F0502020204030204" pitchFamily="34" charset="0"/>
              <a:buChar char="-"/>
            </a:pPr>
            <a:endParaRPr lang="en-US" sz="1800" dirty="0">
              <a:ea typeface="Calibri" panose="020F0502020204030204" pitchFamily="34" charset="0"/>
              <a:cs typeface="Times New Roman" panose="02020603050405020304" pitchFamily="18" charset="0"/>
            </a:endParaRPr>
          </a:p>
          <a:p>
            <a:pPr marL="350101" indent="-350101" defTabSz="933602">
              <a:buFont typeface="Calibri" panose="020F0502020204030204" pitchFamily="34" charset="0"/>
              <a:buChar char="-"/>
              <a:defRPr/>
            </a:pPr>
            <a:r>
              <a:rPr lang="en-US" sz="1800" dirty="0">
                <a:ea typeface="Calibri" panose="020F0502020204030204" pitchFamily="34" charset="0"/>
                <a:cs typeface="Times New Roman" panose="02020603050405020304" pitchFamily="18" charset="0"/>
              </a:rPr>
              <a:t>Reinforcing the Button Up message through a wide-range of avenues</a:t>
            </a:r>
          </a:p>
          <a:p>
            <a:pPr marL="350101" indent="-350101" defTabSz="933602">
              <a:buFont typeface="Calibri" panose="020F0502020204030204" pitchFamily="34" charset="0"/>
              <a:buChar char="-"/>
              <a:defRPr/>
            </a:pPr>
            <a:endParaRPr lang="en-US" sz="1800" dirty="0">
              <a:cs typeface="Times New Roman" panose="02020603050405020304" pitchFamily="18" charset="0"/>
            </a:endParaRPr>
          </a:p>
          <a:p>
            <a:pPr marL="350101" indent="-350101" defTabSz="933602">
              <a:buFont typeface="Calibri" panose="020F0502020204030204" pitchFamily="34" charset="0"/>
              <a:buChar char="-"/>
              <a:defRPr/>
            </a:pPr>
            <a:r>
              <a:rPr lang="en-US" sz="1800" dirty="0"/>
              <a:t>Partners include: GMP, VGS, BED, WEC, VEC, </a:t>
            </a:r>
            <a:r>
              <a:rPr lang="en-US" sz="1800" dirty="0" err="1"/>
              <a:t>Neighborworks</a:t>
            </a:r>
            <a:r>
              <a:rPr lang="en-US" sz="1800" dirty="0"/>
              <a:t>, VECAN, BPPA, VPPSA, more</a:t>
            </a:r>
          </a:p>
          <a:p>
            <a:endParaRPr lang="en-US" dirty="0"/>
          </a:p>
        </p:txBody>
      </p:sp>
      <p:sp>
        <p:nvSpPr>
          <p:cNvPr id="4" name="Slide Number Placeholder 3"/>
          <p:cNvSpPr>
            <a:spLocks noGrp="1"/>
          </p:cNvSpPr>
          <p:nvPr>
            <p:ph type="sldNum" sz="quarter" idx="10"/>
          </p:nvPr>
        </p:nvSpPr>
        <p:spPr/>
        <p:txBody>
          <a:bodyPr/>
          <a:lstStyle/>
          <a:p>
            <a:fld id="{E16B1182-8765-4D5E-BD77-BCD5FB7BBE91}" type="slidenum">
              <a:rPr lang="en-US" smtClean="0"/>
              <a:t>4</a:t>
            </a:fld>
            <a:endParaRPr lang="en-US"/>
          </a:p>
        </p:txBody>
      </p:sp>
    </p:spTree>
    <p:extLst>
      <p:ext uri="{BB962C8B-B14F-4D97-AF65-F5344CB8AC3E}">
        <p14:creationId xmlns:p14="http://schemas.microsoft.com/office/powerpoint/2010/main" val="79899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Button Up Champs Community Partners will:</a:t>
            </a:r>
          </a:p>
          <a:p>
            <a:pPr marL="175050" indent="-175050">
              <a:buFont typeface="Arial" panose="020B0604020202020204" pitchFamily="34" charset="0"/>
              <a:buChar char="•"/>
            </a:pPr>
            <a:r>
              <a:rPr lang="en-US" b="1" dirty="0"/>
              <a:t>Host two community engagement public events,</a:t>
            </a:r>
            <a:r>
              <a:rPr lang="en-US" dirty="0"/>
              <a:t> where they will:</a:t>
            </a:r>
          </a:p>
          <a:p>
            <a:pPr marL="641852" lvl="1" indent="-175050">
              <a:buFont typeface="Arial" panose="020B0604020202020204" pitchFamily="34" charset="0"/>
              <a:buChar char="•"/>
            </a:pPr>
            <a:r>
              <a:rPr lang="en-US" dirty="0"/>
              <a:t>Distribute free energy efficient product kits to residents and property owners in exchange for residents/property owners committing to undertake at least one new energy efficiency measure/action in their homes. </a:t>
            </a:r>
            <a:r>
              <a:rPr lang="en-US" i="1" dirty="0"/>
              <a:t>Agree to distribute only one packet of efficient products per household and to distribute efficient products only to Vermont residents/property owners;</a:t>
            </a:r>
            <a:endParaRPr lang="en-US" dirty="0"/>
          </a:p>
          <a:p>
            <a:pPr marL="641852" lvl="1" indent="-175050">
              <a:buFont typeface="Arial" panose="020B0604020202020204" pitchFamily="34" charset="0"/>
              <a:buChar char="•"/>
            </a:pPr>
            <a:r>
              <a:rPr lang="en-US" dirty="0"/>
              <a:t>Promote a checklist of energy-saving actions that residents/property owners can undertake to reduce heating and cooling costs; and, </a:t>
            </a:r>
            <a:endParaRPr lang="en-US" dirty="0">
              <a:effectLst/>
            </a:endParaRPr>
          </a:p>
          <a:p>
            <a:pPr marL="641852" lvl="1" indent="-175050">
              <a:buFont typeface="Arial" panose="020B0604020202020204" pitchFamily="34" charset="0"/>
              <a:buChar char="•"/>
            </a:pPr>
            <a:r>
              <a:rPr lang="en-US" dirty="0"/>
              <a:t>Record the name and address of all individuals who receive free efficient product kit and provide this list to Efficiency Vermont. Note, by obtaining their full address, Efficiency Vermont can better support the homeowner in the future;</a:t>
            </a:r>
            <a:r>
              <a:rPr lang="en-US" baseline="30000" dirty="0">
                <a:sym typeface="Symbol" panose="05050102010706020507" pitchFamily="18" charset="2"/>
                <a:hlinkClick r:id="rId3" action="ppaction://hlinkfile"/>
              </a:rPr>
              <a:t></a:t>
            </a:r>
            <a:r>
              <a:rPr lang="en-US" dirty="0"/>
              <a:t> </a:t>
            </a:r>
            <a:endParaRPr lang="en-US" dirty="0">
              <a:effectLst/>
            </a:endParaRPr>
          </a:p>
          <a:p>
            <a:pPr marL="175050" indent="-175050">
              <a:buFont typeface="Arial" panose="020B0604020202020204" pitchFamily="34" charset="0"/>
              <a:buChar char="•"/>
            </a:pPr>
            <a:r>
              <a:rPr lang="en-US" b="1" dirty="0"/>
              <a:t>Prepare a brief narrative report</a:t>
            </a:r>
            <a:r>
              <a:rPr lang="en-US" dirty="0"/>
              <a:t> at the conclusion of the program with information on completed activities and results</a:t>
            </a:r>
            <a:r>
              <a:rPr lang="en-US" dirty="0">
                <a:effectLst/>
              </a:rPr>
              <a:t> </a:t>
            </a:r>
            <a:r>
              <a:rPr lang="en-US" baseline="30000" dirty="0">
                <a:sym typeface="Symbol" panose="05050102010706020507" pitchFamily="18" charset="2"/>
                <a:hlinkClick r:id="rId4" action="ppaction://hlinkfile"/>
              </a:rPr>
              <a:t></a:t>
            </a:r>
            <a:r>
              <a:rPr lang="en-US" dirty="0"/>
              <a:t> If individuals object to putting their full contact information – then just the name is sufficient.   </a:t>
            </a:r>
          </a:p>
          <a:p>
            <a:pPr marL="175050" indent="-175050">
              <a:buFont typeface="Arial" panose="020B0604020202020204" pitchFamily="34" charset="0"/>
              <a:buChar char="•"/>
            </a:pPr>
            <a:endParaRPr lang="en-US" b="1" dirty="0"/>
          </a:p>
          <a:p>
            <a:pPr lvl="0"/>
            <a:endParaRPr lang="en-US" b="1" dirty="0"/>
          </a:p>
          <a:p>
            <a:pPr lvl="0"/>
            <a:r>
              <a:rPr lang="en-US" b="1" dirty="0"/>
              <a:t>EVT will:</a:t>
            </a:r>
          </a:p>
          <a:p>
            <a:pPr marL="175050" indent="-175050">
              <a:buFont typeface="Arial" panose="020B0604020202020204" pitchFamily="34" charset="0"/>
              <a:buChar char="•"/>
            </a:pPr>
            <a:r>
              <a:rPr lang="en-US" b="1" dirty="0"/>
              <a:t>Hold informational calls &amp; regional workshops for community partners</a:t>
            </a:r>
            <a:r>
              <a:rPr lang="en-US" dirty="0"/>
              <a:t>: Several calls and workshops will be held throughout the state, and Efficiency Vermont will provide a handbook for partner communities;</a:t>
            </a:r>
          </a:p>
          <a:p>
            <a:pPr marL="175050" indent="-175050">
              <a:buFont typeface="Arial" panose="020B0604020202020204" pitchFamily="34" charset="0"/>
              <a:buChar char="•"/>
            </a:pPr>
            <a:r>
              <a:rPr lang="en-US" b="1" dirty="0"/>
              <a:t>Supply educational/promotional materials</a:t>
            </a:r>
            <a:r>
              <a:rPr lang="en-US" dirty="0"/>
              <a:t>: Including posters, handouts, and educational materials to distribute to residents, as well as the Button Up Vermont checklist; </a:t>
            </a:r>
          </a:p>
          <a:p>
            <a:pPr marL="175050" indent="-175050">
              <a:buFont typeface="Arial" panose="020B0604020202020204" pitchFamily="34" charset="0"/>
              <a:buChar char="•"/>
            </a:pPr>
            <a:r>
              <a:rPr lang="en-US" b="1" dirty="0"/>
              <a:t>Provide free products to distribute</a:t>
            </a:r>
            <a:r>
              <a:rPr lang="en-US" dirty="0"/>
              <a:t>: Communities will receive free energy efficient product kits to distribute to residents and homeowners. Energy efficient products kits include weather stripping, information about a new DIY offer, and a refrigerator thermometer; </a:t>
            </a:r>
          </a:p>
          <a:p>
            <a:pPr marL="175050" indent="-175050">
              <a:buFont typeface="Arial" panose="020B0604020202020204" pitchFamily="34" charset="0"/>
              <a:buChar char="•"/>
            </a:pPr>
            <a:r>
              <a:rPr lang="en-US" b="1" dirty="0"/>
              <a:t>Offer paid advertising</a:t>
            </a:r>
            <a:r>
              <a:rPr lang="en-US" dirty="0"/>
              <a:t>: Efficiency Vermont will work directly with newspapers to provide paid advertising for </a:t>
            </a:r>
            <a:r>
              <a:rPr lang="en-US" u="sng" dirty="0"/>
              <a:t>one</a:t>
            </a:r>
            <a:r>
              <a:rPr lang="en-US" dirty="0"/>
              <a:t> outreach event;</a:t>
            </a:r>
          </a:p>
          <a:p>
            <a:pPr marL="175050" indent="-175050">
              <a:buFont typeface="Arial" panose="020B0604020202020204" pitchFamily="34" charset="0"/>
              <a:buChar char="•"/>
            </a:pPr>
            <a:r>
              <a:rPr lang="en-US" b="1" dirty="0"/>
              <a:t>Update the Button Up website</a:t>
            </a:r>
            <a:r>
              <a:rPr lang="en-US" dirty="0"/>
              <a:t>: ButtonUpVermont.org, which provides educational videos, tools for communities as well as individual residents.</a:t>
            </a:r>
          </a:p>
          <a:p>
            <a:pPr marL="175050" indent="-1750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B1182-8765-4D5E-BD77-BCD5FB7BBE91}" type="slidenum">
              <a:rPr lang="en-US" smtClean="0"/>
              <a:t>5</a:t>
            </a:fld>
            <a:endParaRPr lang="en-US"/>
          </a:p>
        </p:txBody>
      </p:sp>
    </p:spTree>
    <p:extLst>
      <p:ext uri="{BB962C8B-B14F-4D97-AF65-F5344CB8AC3E}">
        <p14:creationId xmlns:p14="http://schemas.microsoft.com/office/powerpoint/2010/main" val="395973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Button Up </a:t>
            </a:r>
            <a:r>
              <a:rPr lang="en-US" b="1" dirty="0" err="1"/>
              <a:t>Heros</a:t>
            </a:r>
            <a:r>
              <a:rPr lang="en-US" b="1" dirty="0"/>
              <a:t> Community Partners will:</a:t>
            </a:r>
          </a:p>
          <a:p>
            <a:pPr marL="175050" indent="-175050">
              <a:buFont typeface="Arial" panose="020B0604020202020204" pitchFamily="34" charset="0"/>
              <a:buChar char="•"/>
            </a:pPr>
            <a:r>
              <a:rPr lang="en-US" b="1" dirty="0"/>
              <a:t>Commit to hosting a kick-off event</a:t>
            </a:r>
            <a:r>
              <a:rPr lang="en-US" dirty="0"/>
              <a:t> for residents to encourage their participation.   </a:t>
            </a:r>
          </a:p>
          <a:p>
            <a:pPr marL="641852" lvl="1" indent="-175050">
              <a:buFont typeface="Arial" panose="020B0604020202020204" pitchFamily="34" charset="0"/>
              <a:buChar char="•"/>
            </a:pPr>
            <a:r>
              <a:rPr lang="en-US" dirty="0"/>
              <a:t>The kick-off event includes participating contractors who will have an opportunity to speak and talk about their company, and residents have an opportunity to have 1:1 conversations with participating contractors.  </a:t>
            </a:r>
          </a:p>
          <a:p>
            <a:pPr marL="641852" lvl="1" indent="-175050">
              <a:buFont typeface="Arial" panose="020B0604020202020204" pitchFamily="34" charset="0"/>
              <a:buChar char="•"/>
            </a:pPr>
            <a:r>
              <a:rPr lang="en-US" dirty="0"/>
              <a:t>This event can be done in partnership with participating neighboring communities. </a:t>
            </a:r>
          </a:p>
          <a:p>
            <a:pPr marL="175050" indent="-175050">
              <a:buFont typeface="Arial" panose="020B0604020202020204" pitchFamily="34" charset="0"/>
              <a:buChar char="•"/>
            </a:pPr>
            <a:r>
              <a:rPr lang="en-US" b="1" dirty="0"/>
              <a:t>Undertake additional public engagement activities</a:t>
            </a:r>
            <a:r>
              <a:rPr lang="en-US" dirty="0"/>
              <a:t> with residents and homeowners, as described above.  </a:t>
            </a:r>
          </a:p>
          <a:p>
            <a:pPr marL="175050" indent="-175050">
              <a:buFont typeface="Arial" panose="020B0604020202020204" pitchFamily="34" charset="0"/>
              <a:buChar char="•"/>
            </a:pPr>
            <a:r>
              <a:rPr lang="en-US" b="1" dirty="0"/>
              <a:t>Follow-up with residents</a:t>
            </a:r>
            <a:r>
              <a:rPr lang="en-US" dirty="0"/>
              <a:t> who have received their work scope and cost estimate from the contractor to encourage them to move forward (additional guidance will be provided).</a:t>
            </a:r>
          </a:p>
          <a:p>
            <a:pPr marL="175050" indent="-175050">
              <a:buFont typeface="Arial" panose="020B0604020202020204" pitchFamily="34" charset="0"/>
              <a:buChar char="•"/>
            </a:pPr>
            <a:r>
              <a:rPr lang="en-US" b="1" dirty="0"/>
              <a:t>Distribute free energy efficient product kits</a:t>
            </a:r>
            <a:r>
              <a:rPr lang="en-US" dirty="0"/>
              <a:t> to residents and property owners and record the names and contact individuals who receive a free energy efficient product kit, as described under the Button Up Champ options above. </a:t>
            </a:r>
          </a:p>
          <a:p>
            <a:pPr lvl="0"/>
            <a:endParaRPr lang="en-US" b="1" dirty="0"/>
          </a:p>
          <a:p>
            <a:pPr lvl="0"/>
            <a:endParaRPr lang="en-US" b="1" dirty="0"/>
          </a:p>
          <a:p>
            <a:pPr lvl="0"/>
            <a:r>
              <a:rPr lang="en-US" b="1" dirty="0"/>
              <a:t>EVT will:</a:t>
            </a:r>
          </a:p>
          <a:p>
            <a:pPr marL="175050" indent="-175050">
              <a:buFont typeface="Arial" panose="020B0604020202020204" pitchFamily="34" charset="0"/>
              <a:buChar char="•"/>
            </a:pPr>
            <a:r>
              <a:rPr lang="en-US" b="1" dirty="0"/>
              <a:t>Recruit participating contractors</a:t>
            </a:r>
            <a:r>
              <a:rPr lang="en-US" dirty="0"/>
              <a:t>: Engage with contractors in the Efficiency Excellence Network (EEN) and encourage them to partner with community groups in their service territory to offer free walk-throughs;</a:t>
            </a:r>
          </a:p>
          <a:p>
            <a:pPr marL="175050" indent="-175050">
              <a:buFont typeface="Arial" panose="020B0604020202020204" pitchFamily="34" charset="0"/>
              <a:buChar char="•"/>
            </a:pPr>
            <a:r>
              <a:rPr lang="en-US" b="1" dirty="0"/>
              <a:t>Provide status updates</a:t>
            </a:r>
            <a:r>
              <a:rPr lang="en-US" dirty="0"/>
              <a:t>: track participants and provide this data to community partners;  </a:t>
            </a:r>
          </a:p>
          <a:p>
            <a:pPr marL="175050" indent="-175050">
              <a:buFont typeface="Arial" panose="020B0604020202020204" pitchFamily="34" charset="0"/>
              <a:buChar char="•"/>
            </a:pPr>
            <a:r>
              <a:rPr lang="en-US" b="1" dirty="0"/>
              <a:t>Supply campaign materials/tools</a:t>
            </a:r>
            <a:r>
              <a:rPr lang="en-US" dirty="0"/>
              <a:t>: Provide sample agendas and press releases volunteer scripts, as well as lawn signs, table top posters, and a sample weatherization kit.</a:t>
            </a:r>
          </a:p>
          <a:p>
            <a:pPr marL="175050" indent="-1750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B1182-8765-4D5E-BD77-BCD5FB7BBE91}" type="slidenum">
              <a:rPr lang="en-US" smtClean="0"/>
              <a:t>6</a:t>
            </a:fld>
            <a:endParaRPr lang="en-US"/>
          </a:p>
        </p:txBody>
      </p:sp>
    </p:spTree>
    <p:extLst>
      <p:ext uri="{BB962C8B-B14F-4D97-AF65-F5344CB8AC3E}">
        <p14:creationId xmlns:p14="http://schemas.microsoft.com/office/powerpoint/2010/main" val="115295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50" indent="-175050">
              <a:buFont typeface="Arial" panose="020B0604020202020204" pitchFamily="34" charset="0"/>
              <a:buChar char="•"/>
            </a:pPr>
            <a:r>
              <a:rPr lang="en-US" dirty="0"/>
              <a:t>NEW SECTION</a:t>
            </a:r>
          </a:p>
        </p:txBody>
      </p:sp>
      <p:sp>
        <p:nvSpPr>
          <p:cNvPr id="4" name="Slide Number Placeholder 3"/>
          <p:cNvSpPr>
            <a:spLocks noGrp="1"/>
          </p:cNvSpPr>
          <p:nvPr>
            <p:ph type="sldNum" sz="quarter" idx="10"/>
          </p:nvPr>
        </p:nvSpPr>
        <p:spPr/>
        <p:txBody>
          <a:bodyPr/>
          <a:lstStyle/>
          <a:p>
            <a:fld id="{E16B1182-8765-4D5E-BD77-BCD5FB7BBE91}" type="slidenum">
              <a:rPr lang="en-US" smtClean="0"/>
              <a:t>7</a:t>
            </a:fld>
            <a:endParaRPr lang="en-US"/>
          </a:p>
        </p:txBody>
      </p:sp>
    </p:spTree>
    <p:extLst>
      <p:ext uri="{BB962C8B-B14F-4D97-AF65-F5344CB8AC3E}">
        <p14:creationId xmlns:p14="http://schemas.microsoft.com/office/powerpoint/2010/main" val="2588097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50" indent="-175050">
              <a:buFont typeface="Arial" panose="020B0604020202020204" pitchFamily="34" charset="0"/>
              <a:buChar char="•"/>
            </a:pPr>
            <a:r>
              <a:rPr lang="en-US" dirty="0"/>
              <a:t>Also known as Diffusion of Innovation or Innovation of Adoption lifecycle</a:t>
            </a:r>
          </a:p>
        </p:txBody>
      </p:sp>
      <p:sp>
        <p:nvSpPr>
          <p:cNvPr id="4" name="Slide Number Placeholder 3"/>
          <p:cNvSpPr>
            <a:spLocks noGrp="1"/>
          </p:cNvSpPr>
          <p:nvPr>
            <p:ph type="sldNum" sz="quarter" idx="10"/>
          </p:nvPr>
        </p:nvSpPr>
        <p:spPr/>
        <p:txBody>
          <a:bodyPr/>
          <a:lstStyle/>
          <a:p>
            <a:fld id="{E16B1182-8765-4D5E-BD77-BCD5FB7BBE91}" type="slidenum">
              <a:rPr lang="en-US" smtClean="0"/>
              <a:t>8</a:t>
            </a:fld>
            <a:endParaRPr lang="en-US"/>
          </a:p>
        </p:txBody>
      </p:sp>
    </p:spTree>
    <p:extLst>
      <p:ext uri="{BB962C8B-B14F-4D97-AF65-F5344CB8AC3E}">
        <p14:creationId xmlns:p14="http://schemas.microsoft.com/office/powerpoint/2010/main" val="328016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50" indent="-175050">
              <a:buFont typeface="Arial" panose="020B0604020202020204" pitchFamily="34" charset="0"/>
              <a:buChar char="•"/>
            </a:pPr>
            <a:r>
              <a:rPr lang="en-US" dirty="0"/>
              <a:t>Behavioral parlance – social diffusion, interpersonal communication </a:t>
            </a:r>
          </a:p>
          <a:p>
            <a:pPr marL="175050" indent="-175050">
              <a:buFont typeface="Arial" panose="020B0604020202020204" pitchFamily="34" charset="0"/>
              <a:buChar char="•"/>
            </a:pPr>
            <a:r>
              <a:rPr lang="en-US" dirty="0"/>
              <a:t>Tabling allows you to reach people who aren’t otherwise inclined or where energy concerns aren’t on the top of their mind</a:t>
            </a:r>
          </a:p>
        </p:txBody>
      </p:sp>
      <p:sp>
        <p:nvSpPr>
          <p:cNvPr id="4" name="Slide Number Placeholder 3"/>
          <p:cNvSpPr>
            <a:spLocks noGrp="1"/>
          </p:cNvSpPr>
          <p:nvPr>
            <p:ph type="sldNum" sz="quarter" idx="10"/>
          </p:nvPr>
        </p:nvSpPr>
        <p:spPr/>
        <p:txBody>
          <a:bodyPr/>
          <a:lstStyle/>
          <a:p>
            <a:fld id="{E16B1182-8765-4D5E-BD77-BCD5FB7BBE91}" type="slidenum">
              <a:rPr lang="en-US" smtClean="0"/>
              <a:t>9</a:t>
            </a:fld>
            <a:endParaRPr lang="en-US"/>
          </a:p>
        </p:txBody>
      </p:sp>
    </p:spTree>
    <p:extLst>
      <p:ext uri="{BB962C8B-B14F-4D97-AF65-F5344CB8AC3E}">
        <p14:creationId xmlns:p14="http://schemas.microsoft.com/office/powerpoint/2010/main" val="426142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50" indent="-175050">
              <a:buFont typeface="Arial" panose="020B0604020202020204" pitchFamily="34" charset="0"/>
              <a:buChar char="•"/>
            </a:pPr>
            <a:r>
              <a:rPr lang="en-US" dirty="0"/>
              <a:t>Behavioral parlance – social diffusion, interpersonal communication </a:t>
            </a:r>
          </a:p>
        </p:txBody>
      </p:sp>
      <p:sp>
        <p:nvSpPr>
          <p:cNvPr id="4" name="Slide Number Placeholder 3"/>
          <p:cNvSpPr>
            <a:spLocks noGrp="1"/>
          </p:cNvSpPr>
          <p:nvPr>
            <p:ph type="sldNum" sz="quarter" idx="10"/>
          </p:nvPr>
        </p:nvSpPr>
        <p:spPr/>
        <p:txBody>
          <a:bodyPr/>
          <a:lstStyle/>
          <a:p>
            <a:fld id="{E16B1182-8765-4D5E-BD77-BCD5FB7BBE91}" type="slidenum">
              <a:rPr lang="en-US" smtClean="0"/>
              <a:t>10</a:t>
            </a:fld>
            <a:endParaRPr lang="en-US"/>
          </a:p>
        </p:txBody>
      </p:sp>
    </p:spTree>
    <p:extLst>
      <p:ext uri="{BB962C8B-B14F-4D97-AF65-F5344CB8AC3E}">
        <p14:creationId xmlns:p14="http://schemas.microsoft.com/office/powerpoint/2010/main" val="173003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ABFBE-16FE-FE4A-9F1B-FB95DC20A100}" type="slidenum">
              <a:rPr lang="en-US" smtClean="0"/>
              <a:t>‹#›</a:t>
            </a:fld>
            <a:endParaRPr lang="en-US"/>
          </a:p>
        </p:txBody>
      </p:sp>
      <p:sp>
        <p:nvSpPr>
          <p:cNvPr id="8" name="Date Placeholder 3">
            <a:extLst>
              <a:ext uri="{FF2B5EF4-FFF2-40B4-BE49-F238E27FC236}">
                <a16:creationId xmlns:a16="http://schemas.microsoft.com/office/drawing/2014/main" xmlns="" id="{76350AC1-1ED4-46D9-AE6F-D49CC7AB9457}"/>
              </a:ext>
            </a:extLst>
          </p:cNvPr>
          <p:cNvSpPr>
            <a:spLocks noGrp="1"/>
          </p:cNvSpPr>
          <p:nvPr>
            <p:ph type="dt" sz="half" idx="10"/>
          </p:nvPr>
        </p:nvSpPr>
        <p:spPr>
          <a:xfrm>
            <a:off x="457200" y="4767263"/>
            <a:ext cx="2133600" cy="273844"/>
          </a:xfrm>
        </p:spPr>
        <p:txBody>
          <a:bodyPr/>
          <a:lstStyle/>
          <a:p>
            <a:fld id="{FC77964B-2D71-0B45-BBDC-D7B51675B930}" type="datetimeFigureOut">
              <a:rPr lang="en-US" smtClean="0"/>
              <a:t>10/24/2018</a:t>
            </a:fld>
            <a:endParaRPr lang="en-US" dirty="0"/>
          </a:p>
        </p:txBody>
      </p:sp>
    </p:spTree>
    <p:extLst>
      <p:ext uri="{BB962C8B-B14F-4D97-AF65-F5344CB8AC3E}">
        <p14:creationId xmlns:p14="http://schemas.microsoft.com/office/powerpoint/2010/main" val="285893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7964B-2D71-0B45-BBDC-D7B51675B930}"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ABFBE-16FE-FE4A-9F1B-FB95DC20A100}" type="slidenum">
              <a:rPr lang="en-US" smtClean="0"/>
              <a:t>‹#›</a:t>
            </a:fld>
            <a:endParaRPr lang="en-US"/>
          </a:p>
        </p:txBody>
      </p:sp>
    </p:spTree>
    <p:extLst>
      <p:ext uri="{BB962C8B-B14F-4D97-AF65-F5344CB8AC3E}">
        <p14:creationId xmlns:p14="http://schemas.microsoft.com/office/powerpoint/2010/main" val="166255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7964B-2D71-0B45-BBDC-D7B51675B930}"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ABFBE-16FE-FE4A-9F1B-FB95DC20A100}" type="slidenum">
              <a:rPr lang="en-US" smtClean="0"/>
              <a:t>‹#›</a:t>
            </a:fld>
            <a:endParaRPr lang="en-US"/>
          </a:p>
        </p:txBody>
      </p:sp>
    </p:spTree>
    <p:extLst>
      <p:ext uri="{BB962C8B-B14F-4D97-AF65-F5344CB8AC3E}">
        <p14:creationId xmlns:p14="http://schemas.microsoft.com/office/powerpoint/2010/main" val="53796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Footer Placeholder 2"/>
          <p:cNvSpPr>
            <a:spLocks noGrp="1"/>
          </p:cNvSpPr>
          <p:nvPr>
            <p:ph type="ftr" sz="quarter" idx="10"/>
          </p:nvPr>
        </p:nvSpPr>
        <p:spPr>
          <a:xfrm>
            <a:off x="4148421" y="4770135"/>
            <a:ext cx="4856778" cy="340993"/>
          </a:xfrm>
          <a:prstGeom prst="rect">
            <a:avLst/>
          </a:prstGeom>
        </p:spPr>
        <p:txBody>
          <a:bodyPr/>
          <a:lstStyle/>
          <a:p>
            <a:r>
              <a:rPr lang="en-US">
                <a:solidFill>
                  <a:srgbClr val="234D5F"/>
                </a:solidFill>
              </a:rPr>
              <a:t>Markowitz: Innovative Community Energy Programs</a:t>
            </a:r>
            <a:endParaRPr lang="en-US" dirty="0">
              <a:solidFill>
                <a:srgbClr val="234D5F"/>
              </a:solidFill>
            </a:endParaRPr>
          </a:p>
        </p:txBody>
      </p:sp>
      <p:sp>
        <p:nvSpPr>
          <p:cNvPr id="12" name="Text Placeholder 11"/>
          <p:cNvSpPr>
            <a:spLocks noGrp="1"/>
          </p:cNvSpPr>
          <p:nvPr>
            <p:ph type="body" sz="quarter" idx="11"/>
          </p:nvPr>
        </p:nvSpPr>
        <p:spPr>
          <a:xfrm>
            <a:off x="342900" y="1009650"/>
            <a:ext cx="8229600" cy="3424238"/>
          </a:xfrm>
        </p:spPr>
        <p:txBody>
          <a:bodyPr/>
          <a:lstStyle>
            <a:lvl1pPr>
              <a:defRPr sz="1650"/>
            </a:lvl1pPr>
            <a:lvl2pPr>
              <a:buFont typeface="Arial"/>
              <a:buChar char="•"/>
              <a:defRPr sz="1500"/>
            </a:lvl2pPr>
            <a:lvl3pPr>
              <a:defRPr sz="1350"/>
            </a:lvl3pPr>
            <a:lvl4pPr>
              <a:buFont typeface="Arial"/>
              <a:buChar char="•"/>
              <a:defRPr sz="1350"/>
            </a:lvl4pPr>
            <a:lvl5pPr>
              <a:buFont typeface="Arial"/>
              <a:buChar cha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21375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F99C8-1AD6-42A9-A4BE-560D08D68C6C}"/>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D161848-AA11-40D3-92C2-13F53330F38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00AF690-7FA8-4873-B15C-53C71007A136}"/>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a:p>
        </p:txBody>
      </p:sp>
      <p:sp>
        <p:nvSpPr>
          <p:cNvPr id="5" name="Footer Placeholder 4">
            <a:extLst>
              <a:ext uri="{FF2B5EF4-FFF2-40B4-BE49-F238E27FC236}">
                <a16:creationId xmlns:a16="http://schemas.microsoft.com/office/drawing/2014/main" xmlns="" id="{4836CE19-14C2-4B1C-84D2-F42FD874F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E92B27-FA18-44D4-B40F-C1F600E7341F}"/>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428475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1FDD-29B9-4373-AB33-779763750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A5EA23-F649-46B8-8F31-DC7705E50D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75B61A-3E3A-479C-B1B9-5698FCCFA61F}"/>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a:p>
        </p:txBody>
      </p:sp>
      <p:sp>
        <p:nvSpPr>
          <p:cNvPr id="5" name="Footer Placeholder 4">
            <a:extLst>
              <a:ext uri="{FF2B5EF4-FFF2-40B4-BE49-F238E27FC236}">
                <a16:creationId xmlns:a16="http://schemas.microsoft.com/office/drawing/2014/main" xmlns="" id="{E4D8A484-42F0-41A9-8D2F-CB7B777BE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BE5E63-50F2-437D-90BF-450A4359DB88}"/>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3418955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1AE5B-A634-42AD-A83C-602B691A84D0}"/>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9750E8B-9A89-42BA-BC5A-7286ACFDE3F2}"/>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7FE51CA-8DB9-4CDE-BC37-4A040203C02E}"/>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dirty="0"/>
          </a:p>
        </p:txBody>
      </p:sp>
      <p:sp>
        <p:nvSpPr>
          <p:cNvPr id="5" name="Footer Placeholder 4">
            <a:extLst>
              <a:ext uri="{FF2B5EF4-FFF2-40B4-BE49-F238E27FC236}">
                <a16:creationId xmlns:a16="http://schemas.microsoft.com/office/drawing/2014/main" xmlns="" id="{048EAA4D-6DFD-4386-A55B-377774E6B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E7B4D31-4875-4EAC-BEFE-CCB9DDD37405}"/>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666124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F0AF98-BDC0-4B73-857E-88A72A250F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7784655-B06E-4B36-A4D2-DF19156A1D42}"/>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7EBD004-F274-4869-8792-8E92E11425FF}"/>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61CC407-E69E-43E5-B67D-C04BC16B3F17}"/>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a:p>
        </p:txBody>
      </p:sp>
      <p:sp>
        <p:nvSpPr>
          <p:cNvPr id="6" name="Footer Placeholder 5">
            <a:extLst>
              <a:ext uri="{FF2B5EF4-FFF2-40B4-BE49-F238E27FC236}">
                <a16:creationId xmlns:a16="http://schemas.microsoft.com/office/drawing/2014/main" xmlns="" id="{77FBFC16-17DF-4D72-B2D3-43070EDE7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95FC7C-149D-428E-8BBC-9D10C5A6B125}"/>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143310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0667F-4C62-4419-80A1-98BAAA45366A}"/>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BBF8AA8-8CF1-4147-8AB9-2B2D50E8B832}"/>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CA0B072-4EE8-4F89-822C-548A345DB00B}"/>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F84F4C2-4517-4FB8-B02A-8B324BBECA6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D4C3F1F-E587-4D27-AC3C-5046DD171622}"/>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08D1785-1222-4813-82A4-41980BF6E0DA}"/>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a:p>
        </p:txBody>
      </p:sp>
      <p:sp>
        <p:nvSpPr>
          <p:cNvPr id="8" name="Footer Placeholder 7">
            <a:extLst>
              <a:ext uri="{FF2B5EF4-FFF2-40B4-BE49-F238E27FC236}">
                <a16:creationId xmlns:a16="http://schemas.microsoft.com/office/drawing/2014/main" xmlns="" id="{7BB62C12-3B89-4A1C-818C-7E8ECE495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1A2E2CC-3F14-41BE-8DA7-AB0A908A41B2}"/>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625147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88AFD5-437B-4C69-AAEA-39BCB7EDDD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CABFE89-2EA9-4EC9-88CD-7836F28E9625}"/>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a:p>
        </p:txBody>
      </p:sp>
      <p:sp>
        <p:nvSpPr>
          <p:cNvPr id="4" name="Footer Placeholder 3">
            <a:extLst>
              <a:ext uri="{FF2B5EF4-FFF2-40B4-BE49-F238E27FC236}">
                <a16:creationId xmlns:a16="http://schemas.microsoft.com/office/drawing/2014/main" xmlns="" id="{3C7DF2F7-018E-45D4-A7EE-1D3DB121D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B07636C-DA9A-4172-ACBF-C52F77842A78}"/>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675082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68A1716-F289-4D60-81CD-A32E15867E39}"/>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a:p>
        </p:txBody>
      </p:sp>
      <p:sp>
        <p:nvSpPr>
          <p:cNvPr id="3" name="Footer Placeholder 2">
            <a:extLst>
              <a:ext uri="{FF2B5EF4-FFF2-40B4-BE49-F238E27FC236}">
                <a16:creationId xmlns:a16="http://schemas.microsoft.com/office/drawing/2014/main" xmlns="" id="{3CB54E50-2A59-4D59-B815-68E56E4FD2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B9B51B5-D26F-4804-B94C-72B0403A692A}"/>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300082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ABFBE-16FE-FE4A-9F1B-FB95DC20A100}" type="slidenum">
              <a:rPr lang="en-US" smtClean="0"/>
              <a:t>‹#›</a:t>
            </a:fld>
            <a:endParaRPr lang="en-US"/>
          </a:p>
        </p:txBody>
      </p:sp>
      <p:pic>
        <p:nvPicPr>
          <p:cNvPr id="7" name="Picture 6" descr="17ButtonUp_Logo_PrimaryHorizontal.jpg">
            <a:extLst>
              <a:ext uri="{FF2B5EF4-FFF2-40B4-BE49-F238E27FC236}">
                <a16:creationId xmlns:a16="http://schemas.microsoft.com/office/drawing/2014/main" xmlns="" id="{D04ECA8A-2E7F-4AA0-8A2E-9CA5AF815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1847418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517F0-EC1D-4CDC-B5A7-AB3DFAF999B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642724C-C852-4298-88AC-7084A9636906}"/>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BA95D5D-7F48-411E-8619-C592102DDFF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EE0B034-595D-45B2-9735-6D1FA3793558}"/>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a:p>
        </p:txBody>
      </p:sp>
      <p:sp>
        <p:nvSpPr>
          <p:cNvPr id="6" name="Footer Placeholder 5">
            <a:extLst>
              <a:ext uri="{FF2B5EF4-FFF2-40B4-BE49-F238E27FC236}">
                <a16:creationId xmlns:a16="http://schemas.microsoft.com/office/drawing/2014/main" xmlns="" id="{3D7748E8-06E3-485A-BDA2-0DF1B6473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231DE4-4DD8-4670-AFD6-16369DA5BF52}"/>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3474465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F56DF-6931-4DE9-80F1-C9B414872F8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65F8109-D32B-4805-9811-E00F2358155A}"/>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1FE0EA8-9AA7-4864-8C91-FDAE78E476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EB6AB04-4BDA-4D4B-A987-E1C10B1FD612}"/>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a:p>
        </p:txBody>
      </p:sp>
      <p:sp>
        <p:nvSpPr>
          <p:cNvPr id="6" name="Footer Placeholder 5">
            <a:extLst>
              <a:ext uri="{FF2B5EF4-FFF2-40B4-BE49-F238E27FC236}">
                <a16:creationId xmlns:a16="http://schemas.microsoft.com/office/drawing/2014/main" xmlns="" id="{AAC718C9-4840-4B2E-81AD-1A5E29A24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979EAAD-584A-441E-AAE3-7D6E2325B0DB}"/>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1416576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C4C40-2FA8-43F3-906E-0B974A4389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5853D69-B62A-4D5E-8F9B-7486E17CF0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163272-D2BD-4609-8905-B8E112AD9EB9}"/>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a:p>
        </p:txBody>
      </p:sp>
      <p:sp>
        <p:nvSpPr>
          <p:cNvPr id="5" name="Footer Placeholder 4">
            <a:extLst>
              <a:ext uri="{FF2B5EF4-FFF2-40B4-BE49-F238E27FC236}">
                <a16:creationId xmlns:a16="http://schemas.microsoft.com/office/drawing/2014/main" xmlns="" id="{F88096C0-1C9D-4867-AEA3-E9FAB2EFE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35B385-C88F-418D-9459-E543CBA896A1}"/>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1393650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74189E-AD28-4051-8FD7-8FA1F2DFE579}"/>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4539FA5-9310-4F44-83CF-3DD943CB5EEE}"/>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063EB3-F1B4-4EF3-B288-96677C6E3C17}"/>
              </a:ext>
            </a:extLst>
          </p:cNvPr>
          <p:cNvSpPr>
            <a:spLocks noGrp="1"/>
          </p:cNvSpPr>
          <p:nvPr>
            <p:ph type="dt" sz="half" idx="10"/>
          </p:nvPr>
        </p:nvSpPr>
        <p:spPr>
          <a:xfrm>
            <a:off x="628650" y="4767263"/>
            <a:ext cx="2057400" cy="274637"/>
          </a:xfrm>
          <a:prstGeom prst="rect">
            <a:avLst/>
          </a:prstGeom>
        </p:spPr>
        <p:txBody>
          <a:bodyPr/>
          <a:lstStyle/>
          <a:p>
            <a:fld id="{3C01552F-FBE4-43EC-8A27-489B6325F6A6}" type="datetimeFigureOut">
              <a:rPr lang="en-US" smtClean="0"/>
              <a:t>10/24/2018</a:t>
            </a:fld>
            <a:endParaRPr lang="en-US"/>
          </a:p>
        </p:txBody>
      </p:sp>
      <p:sp>
        <p:nvSpPr>
          <p:cNvPr id="5" name="Footer Placeholder 4">
            <a:extLst>
              <a:ext uri="{FF2B5EF4-FFF2-40B4-BE49-F238E27FC236}">
                <a16:creationId xmlns:a16="http://schemas.microsoft.com/office/drawing/2014/main" xmlns="" id="{324755AD-7A72-4CEE-B4E7-A988F3E57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B948CB-FFEA-48A5-A527-6893EB4CDAFC}"/>
              </a:ext>
            </a:extLst>
          </p:cNvPr>
          <p:cNvSpPr>
            <a:spLocks noGrp="1"/>
          </p:cNvSpPr>
          <p:nvPr>
            <p:ph type="sldNum" sz="quarter" idx="12"/>
          </p:nvPr>
        </p:nvSpPr>
        <p:spPr/>
        <p:txBody>
          <a:bodyPr/>
          <a:lstStyle/>
          <a:p>
            <a:fld id="{7987F722-EE14-493F-8923-BED138B86174}" type="slidenum">
              <a:rPr lang="en-US" smtClean="0"/>
              <a:t>‹#›</a:t>
            </a:fld>
            <a:endParaRPr lang="en-US"/>
          </a:p>
        </p:txBody>
      </p:sp>
    </p:spTree>
    <p:extLst>
      <p:ext uri="{BB962C8B-B14F-4D97-AF65-F5344CB8AC3E}">
        <p14:creationId xmlns:p14="http://schemas.microsoft.com/office/powerpoint/2010/main" val="319119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DFE33-88F5-4FEB-A241-452B965A49D1}"/>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16BB83B-DAA1-4CC5-B70F-8F50BCC22A7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F1FF3E7-0E87-475C-94C3-15239B7702F8}"/>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5" name="Footer Placeholder 4">
            <a:extLst>
              <a:ext uri="{FF2B5EF4-FFF2-40B4-BE49-F238E27FC236}">
                <a16:creationId xmlns:a16="http://schemas.microsoft.com/office/drawing/2014/main" xmlns="" id="{F3BBCCB1-9790-47E0-8486-7AA143602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79DE7E-70EC-4217-BACD-D81AA8EDBE12}"/>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2817688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97211-99B4-45E8-A824-02B0568B5C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5F8C87-D3AF-4D42-8C5D-06D9530DDB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53D9B6-DC8E-4570-8611-FA34ED63405B}"/>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5" name="Footer Placeholder 4">
            <a:extLst>
              <a:ext uri="{FF2B5EF4-FFF2-40B4-BE49-F238E27FC236}">
                <a16:creationId xmlns:a16="http://schemas.microsoft.com/office/drawing/2014/main" xmlns="" id="{224BF6ED-F46A-4444-8BF0-A3E218815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97F4D2-609A-43A6-A5E6-E74314EB743C}"/>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893326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9E37-9077-484C-9200-C54891111F13}"/>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E4588A9-7E54-4C68-A426-4EA2400D6DC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76FB3EE-672E-4BB0-95DE-E3E9107FA2E6}"/>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5" name="Footer Placeholder 4">
            <a:extLst>
              <a:ext uri="{FF2B5EF4-FFF2-40B4-BE49-F238E27FC236}">
                <a16:creationId xmlns:a16="http://schemas.microsoft.com/office/drawing/2014/main" xmlns="" id="{AFF14110-FDEB-416A-B4D9-D857E907E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B76586-222D-465A-88C8-25158518ED01}"/>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456461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F1BB50-6C24-4987-B206-E538AA0DE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6D0A2C-290E-4DE6-847F-E281C0F55635}"/>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08C0925-5932-4DFC-897A-F6921DBFCF6A}"/>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81F3F0B-478A-4D20-B293-7176AF90F371}"/>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6" name="Footer Placeholder 5">
            <a:extLst>
              <a:ext uri="{FF2B5EF4-FFF2-40B4-BE49-F238E27FC236}">
                <a16:creationId xmlns:a16="http://schemas.microsoft.com/office/drawing/2014/main" xmlns="" id="{87391A7F-F949-4CFD-8C39-F2C362268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B04041-D2E5-4136-889B-389282F9A174}"/>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2666542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C1547-9465-43EE-8045-46EC606DBC34}"/>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024E91-2D0A-4B92-A07E-FDF8A191765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D3114B8-FF01-48CD-9AAD-D63B30782BB2}"/>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7467A17-6F86-4B2C-813E-AE5FCBBA2AB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47BB855-3183-4042-B52B-922DB303E58A}"/>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458B2C9-38C0-4C81-AEB0-E6ED2B24DCFF}"/>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8" name="Footer Placeholder 7">
            <a:extLst>
              <a:ext uri="{FF2B5EF4-FFF2-40B4-BE49-F238E27FC236}">
                <a16:creationId xmlns:a16="http://schemas.microsoft.com/office/drawing/2014/main" xmlns="" id="{321D08D0-CD4B-4F55-93FA-0675B97091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EAC8812-55D5-4EF6-869D-502167DA06B4}"/>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2490422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70757-3A92-4481-A358-35B1F6F4B3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1524449-DFD6-444E-BF3E-2CBEE37B9DF2}"/>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4" name="Footer Placeholder 3">
            <a:extLst>
              <a:ext uri="{FF2B5EF4-FFF2-40B4-BE49-F238E27FC236}">
                <a16:creationId xmlns:a16="http://schemas.microsoft.com/office/drawing/2014/main" xmlns="" id="{A4E311C0-C4C6-45E4-A722-22CD837DCC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F4336BF-E0D8-4B45-BDBD-DAF751470331}"/>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54814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ABFBE-16FE-FE4A-9F1B-FB95DC20A100}" type="slidenum">
              <a:rPr lang="en-US" smtClean="0"/>
              <a:t>‹#›</a:t>
            </a:fld>
            <a:endParaRPr lang="en-US"/>
          </a:p>
        </p:txBody>
      </p:sp>
      <p:pic>
        <p:nvPicPr>
          <p:cNvPr id="8" name="Picture 7" descr="17ButtonUp_Logo_PrimaryHorizontal.jpg">
            <a:extLst>
              <a:ext uri="{FF2B5EF4-FFF2-40B4-BE49-F238E27FC236}">
                <a16:creationId xmlns:a16="http://schemas.microsoft.com/office/drawing/2014/main" xmlns="" id="{30E7481B-1F4F-49F8-82FE-49A746345D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2699736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8F9A1C-9A8C-4193-AABC-822760901A55}"/>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3" name="Footer Placeholder 2">
            <a:extLst>
              <a:ext uri="{FF2B5EF4-FFF2-40B4-BE49-F238E27FC236}">
                <a16:creationId xmlns:a16="http://schemas.microsoft.com/office/drawing/2014/main" xmlns="" id="{1715D1FA-167C-4D7C-B801-3BEE58440A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9FBD453-647E-49B4-A0E4-48A4D5B3A5AE}"/>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564352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C94B0-E904-486D-9365-1266E0C855B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A9DFC28-FAB9-4C66-89DB-9BD2BC59E871}"/>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C66F7F8-7737-4642-B8F4-F069B381DDA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432C144-2F2F-4681-A748-8FD293648AC4}"/>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6" name="Footer Placeholder 5">
            <a:extLst>
              <a:ext uri="{FF2B5EF4-FFF2-40B4-BE49-F238E27FC236}">
                <a16:creationId xmlns:a16="http://schemas.microsoft.com/office/drawing/2014/main" xmlns="" id="{95599E0F-1804-49C0-BE58-8F93E1FFF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7AB93E-DA96-4F54-87A6-AAB9AB3F01B2}"/>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16701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568FF-DA3D-499D-9967-4707AF7A5AD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2FE8EBA-3DE8-49DD-9377-E3D315D6098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F53EC5-228A-4070-854D-D3730C2528F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731C72D-5367-4077-8575-13A486E32579}"/>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6" name="Footer Placeholder 5">
            <a:extLst>
              <a:ext uri="{FF2B5EF4-FFF2-40B4-BE49-F238E27FC236}">
                <a16:creationId xmlns:a16="http://schemas.microsoft.com/office/drawing/2014/main" xmlns="" id="{67556FB1-3533-4E53-920A-6C30D06EC1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D12AA8-853E-43C6-8C12-1E5E4D49D061}"/>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38732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D7F89-8E70-44C2-BE6A-C5FF33F4E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BB5FFC-246C-45D5-A65D-ACC1D03AF7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E017D1-B75D-4E3C-82D9-49069A4ACA10}"/>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5" name="Footer Placeholder 4">
            <a:extLst>
              <a:ext uri="{FF2B5EF4-FFF2-40B4-BE49-F238E27FC236}">
                <a16:creationId xmlns:a16="http://schemas.microsoft.com/office/drawing/2014/main" xmlns="" id="{0E3381C8-5345-406A-9911-A8786A40A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818305-8F04-4B41-AC38-129C7E26054A}"/>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3167738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A925E52-C242-476A-84CA-F88E014FC06B}"/>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28E3B26-55CE-4F90-B6AB-7DA41E69DE76}"/>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BA39D9-027F-493E-85B5-472627038F11}"/>
              </a:ext>
            </a:extLst>
          </p:cNvPr>
          <p:cNvSpPr>
            <a:spLocks noGrp="1"/>
          </p:cNvSpPr>
          <p:nvPr>
            <p:ph type="dt" sz="half" idx="10"/>
          </p:nvPr>
        </p:nvSpPr>
        <p:spPr>
          <a:xfrm>
            <a:off x="628650" y="4767263"/>
            <a:ext cx="2057400" cy="274637"/>
          </a:xfrm>
          <a:prstGeom prst="rect">
            <a:avLst/>
          </a:prstGeom>
        </p:spPr>
        <p:txBody>
          <a:bodyPr/>
          <a:lstStyle/>
          <a:p>
            <a:fld id="{A963B3BE-0B04-4AD5-9C5F-07A92B0C69BA}" type="datetimeFigureOut">
              <a:rPr lang="en-US" smtClean="0"/>
              <a:t>10/24/2018</a:t>
            </a:fld>
            <a:endParaRPr lang="en-US"/>
          </a:p>
        </p:txBody>
      </p:sp>
      <p:sp>
        <p:nvSpPr>
          <p:cNvPr id="5" name="Footer Placeholder 4">
            <a:extLst>
              <a:ext uri="{FF2B5EF4-FFF2-40B4-BE49-F238E27FC236}">
                <a16:creationId xmlns:a16="http://schemas.microsoft.com/office/drawing/2014/main" xmlns="" id="{5958DF97-23DA-4727-956E-DAC42A6A7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DA73E3-6159-4E18-B0D6-2FD5E71200C1}"/>
              </a:ext>
            </a:extLst>
          </p:cNvPr>
          <p:cNvSpPr>
            <a:spLocks noGrp="1"/>
          </p:cNvSpPr>
          <p:nvPr>
            <p:ph type="sldNum" sz="quarter" idx="12"/>
          </p:nvPr>
        </p:nvSpPr>
        <p:spPr/>
        <p:txBody>
          <a:bodyPr/>
          <a:lstStyle/>
          <a:p>
            <a:fld id="{05B080BD-0905-4A7D-9E9C-DD16708D5BAB}" type="slidenum">
              <a:rPr lang="en-US" smtClean="0"/>
              <a:t>‹#›</a:t>
            </a:fld>
            <a:endParaRPr lang="en-US"/>
          </a:p>
        </p:txBody>
      </p:sp>
    </p:spTree>
    <p:extLst>
      <p:ext uri="{BB962C8B-B14F-4D97-AF65-F5344CB8AC3E}">
        <p14:creationId xmlns:p14="http://schemas.microsoft.com/office/powerpoint/2010/main" val="1280838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78422-B34C-4666-8382-8A0E6A55B15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E0C86F9-451C-45D5-83B4-0DDF0BA82DF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74A0189-50EF-4FE4-9A96-70E15CB2727B}"/>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5" name="Footer Placeholder 4">
            <a:extLst>
              <a:ext uri="{FF2B5EF4-FFF2-40B4-BE49-F238E27FC236}">
                <a16:creationId xmlns:a16="http://schemas.microsoft.com/office/drawing/2014/main" xmlns="" id="{6CD6FA7D-43FC-40A0-B33D-5CF5BBF8C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764A99-01BD-4AE8-B02A-E10E6FC9D386}"/>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2758772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F105C-18B0-4012-A42D-08A4F9EC3F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B75D81-EC35-4195-A374-A27AA73551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E02FD9-68EE-4EC9-AFB4-CEA70513866E}"/>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5" name="Footer Placeholder 4">
            <a:extLst>
              <a:ext uri="{FF2B5EF4-FFF2-40B4-BE49-F238E27FC236}">
                <a16:creationId xmlns:a16="http://schemas.microsoft.com/office/drawing/2014/main" xmlns="" id="{C2694526-950B-4C26-9B9B-F93211A45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D29B59-AF06-4C53-A8BE-C2692F07A7A5}"/>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512804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6EA87-48EB-4886-B5B0-19CA1D29135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07991E6-181C-4EE8-B419-A0AF91E783D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497E2D1-851D-41EB-A443-E0653B0226C4}"/>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5" name="Footer Placeholder 4">
            <a:extLst>
              <a:ext uri="{FF2B5EF4-FFF2-40B4-BE49-F238E27FC236}">
                <a16:creationId xmlns:a16="http://schemas.microsoft.com/office/drawing/2014/main" xmlns="" id="{6353E960-16B6-43A5-A8EE-5BF512A66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A38501-6657-4102-832F-5000EBC53338}"/>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2591965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60370-6B97-4EA8-96CF-80D33F7DE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0D2201A-0172-406F-83CC-93027B5D3AA9}"/>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4E81A6D-AEF5-42DE-90B4-19D9F9A62FEC}"/>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29F3E9B-25FB-4F22-8C45-046169F424CC}"/>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6" name="Footer Placeholder 5">
            <a:extLst>
              <a:ext uri="{FF2B5EF4-FFF2-40B4-BE49-F238E27FC236}">
                <a16:creationId xmlns:a16="http://schemas.microsoft.com/office/drawing/2014/main" xmlns="" id="{39BAAA32-AB11-4047-99D1-0C7702C1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EB303A4-4E92-49EE-836B-0BCB9903629C}"/>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163185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9F1AE-89B5-4248-9259-E98369DE40E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A3AE57B-42B1-47B3-ABDB-5F6E6558337F}"/>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E94EB65-7CEA-4EFE-AB19-F6005172B69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8189AFE-D7AC-4BBF-B09B-E67CF0C7A6F6}"/>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E1054A3-E8EF-4737-852C-3D7DE87A54FE}"/>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3C25FD3-F303-40DC-BC88-7DCA9CF70CD3}"/>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8" name="Footer Placeholder 7">
            <a:extLst>
              <a:ext uri="{FF2B5EF4-FFF2-40B4-BE49-F238E27FC236}">
                <a16:creationId xmlns:a16="http://schemas.microsoft.com/office/drawing/2014/main" xmlns="" id="{A81D90C8-407A-40C5-8560-CAF161E568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1D81E77-6AB6-4469-A525-0404A1124294}"/>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251652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77964B-2D71-0B45-BBDC-D7B51675B930}"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ABFBE-16FE-FE4A-9F1B-FB95DC20A100}" type="slidenum">
              <a:rPr lang="en-US" smtClean="0"/>
              <a:t>‹#›</a:t>
            </a:fld>
            <a:endParaRPr lang="en-US"/>
          </a:p>
        </p:txBody>
      </p:sp>
      <p:pic>
        <p:nvPicPr>
          <p:cNvPr id="8" name="Picture 7" descr="17ButtonUp_Logo_PrimaryHorizontal.jpg">
            <a:extLst>
              <a:ext uri="{FF2B5EF4-FFF2-40B4-BE49-F238E27FC236}">
                <a16:creationId xmlns:a16="http://schemas.microsoft.com/office/drawing/2014/main" xmlns="" id="{5217A267-6317-436E-B64F-3664C21A81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3657041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12E56-8C2A-4DF4-8D49-B48D72FDF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6F6AFD9-439C-4525-A349-FCBE27F15FEF}"/>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4" name="Footer Placeholder 3">
            <a:extLst>
              <a:ext uri="{FF2B5EF4-FFF2-40B4-BE49-F238E27FC236}">
                <a16:creationId xmlns:a16="http://schemas.microsoft.com/office/drawing/2014/main" xmlns="" id="{1DCD5333-F154-47F2-90E3-C14007166B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6A605CC-CB89-4EB1-B5B5-AAC93415C2D0}"/>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3530470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5213602-3B06-4397-9623-2AF9CC30200D}"/>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3" name="Footer Placeholder 2">
            <a:extLst>
              <a:ext uri="{FF2B5EF4-FFF2-40B4-BE49-F238E27FC236}">
                <a16:creationId xmlns:a16="http://schemas.microsoft.com/office/drawing/2014/main" xmlns="" id="{FBF5609A-736C-4D3C-8969-2EB3924957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707C761-79F6-4CAD-AB0F-C6CC1160699F}"/>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3723745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C4CA74-B690-4CA1-9D2B-121089D7DAE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D5B6523-4862-4802-B34B-49F8736FFAD0}"/>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7804817-3FB4-40DF-9D2A-DCB54F33EA8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0584362-49B4-4FF7-AC70-E4DC40F1FE33}"/>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6" name="Footer Placeholder 5">
            <a:extLst>
              <a:ext uri="{FF2B5EF4-FFF2-40B4-BE49-F238E27FC236}">
                <a16:creationId xmlns:a16="http://schemas.microsoft.com/office/drawing/2014/main" xmlns="" id="{DAA35089-B843-43D9-B0AB-F842D97FD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3D6B740-2CD4-48E9-A4F4-2593A901FAE0}"/>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984479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18924-AD0D-4030-B613-68E7C8D2A7D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DDE1404-C0B7-4D9C-9186-E36227C8CDCE}"/>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1510F00-D3AD-4013-917B-8D3963FB4CA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A0C9EAA-71B3-4369-A345-A02273B4C931}"/>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6" name="Footer Placeholder 5">
            <a:extLst>
              <a:ext uri="{FF2B5EF4-FFF2-40B4-BE49-F238E27FC236}">
                <a16:creationId xmlns:a16="http://schemas.microsoft.com/office/drawing/2014/main" xmlns="" id="{782A098F-8837-40D6-A16A-951A027C4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865B32-34F7-41F1-AD01-82481C097701}"/>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2837942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938B8-6520-43E7-BB7C-DECC94CF32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298D8DC-8866-4AF9-A4E0-6EEA1F7373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98B853-5E36-40F5-96D1-04C9B2D3402D}"/>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5" name="Footer Placeholder 4">
            <a:extLst>
              <a:ext uri="{FF2B5EF4-FFF2-40B4-BE49-F238E27FC236}">
                <a16:creationId xmlns:a16="http://schemas.microsoft.com/office/drawing/2014/main" xmlns="" id="{C5D40783-F687-4EC5-BFC0-123BB3711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8AC442-DE91-4E36-8D43-914E98FEA522}"/>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4130803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6E4D58-CF2A-41B2-A4C1-336775E28526}"/>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116F0B0-5DA9-4EC4-A754-D5834EBF1061}"/>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78B361-4235-4FB4-AF8C-61E862A0FC9F}"/>
              </a:ext>
            </a:extLst>
          </p:cNvPr>
          <p:cNvSpPr>
            <a:spLocks noGrp="1"/>
          </p:cNvSpPr>
          <p:nvPr>
            <p:ph type="dt" sz="half" idx="10"/>
          </p:nvPr>
        </p:nvSpPr>
        <p:spPr/>
        <p:txBody>
          <a:bodyPr/>
          <a:lstStyle/>
          <a:p>
            <a:fld id="{715C5A8D-B34C-4E38-B3C3-BB1218F06246}" type="datetimeFigureOut">
              <a:rPr lang="en-US" smtClean="0"/>
              <a:t>10/24/2018</a:t>
            </a:fld>
            <a:endParaRPr lang="en-US"/>
          </a:p>
        </p:txBody>
      </p:sp>
      <p:sp>
        <p:nvSpPr>
          <p:cNvPr id="5" name="Footer Placeholder 4">
            <a:extLst>
              <a:ext uri="{FF2B5EF4-FFF2-40B4-BE49-F238E27FC236}">
                <a16:creationId xmlns:a16="http://schemas.microsoft.com/office/drawing/2014/main" xmlns="" id="{8FBC20CE-C20B-42BF-A885-5E4476BF8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CF45AB-D1E4-449A-A229-C6EAB4890F14}"/>
              </a:ext>
            </a:extLst>
          </p:cNvPr>
          <p:cNvSpPr>
            <a:spLocks noGrp="1"/>
          </p:cNvSpPr>
          <p:nvPr>
            <p:ph type="sldNum" sz="quarter" idx="12"/>
          </p:nvPr>
        </p:nvSpPr>
        <p:spPr/>
        <p:txBody>
          <a:bodyPr/>
          <a:lstStyle/>
          <a:p>
            <a:fld id="{5AD0772B-324E-4D5C-BFAF-3C0BED72021B}" type="slidenum">
              <a:rPr lang="en-US" smtClean="0"/>
              <a:t>‹#›</a:t>
            </a:fld>
            <a:endParaRPr lang="en-US"/>
          </a:p>
        </p:txBody>
      </p:sp>
    </p:spTree>
    <p:extLst>
      <p:ext uri="{BB962C8B-B14F-4D97-AF65-F5344CB8AC3E}">
        <p14:creationId xmlns:p14="http://schemas.microsoft.com/office/powerpoint/2010/main" val="2720123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55146-22C3-4E2B-B1E2-A62086D7A289}"/>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0EDEEA9-F2EF-4BF3-A430-9E642C2310A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D7373AD-AC4F-47F5-BA68-8E7421F5DF24}"/>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5" name="Footer Placeholder 4">
            <a:extLst>
              <a:ext uri="{FF2B5EF4-FFF2-40B4-BE49-F238E27FC236}">
                <a16:creationId xmlns:a16="http://schemas.microsoft.com/office/drawing/2014/main" xmlns="" id="{4596A975-C815-4EBD-95B7-71E7A371B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471CB9-BCDC-4367-8AD7-282141386712}"/>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10550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8953ED-E694-4841-879F-DAA016172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882C7E-2ABC-48CB-8103-35FAEA4A54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110FDF-BD40-428D-9043-CCFB5F3603E8}"/>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5" name="Footer Placeholder 4">
            <a:extLst>
              <a:ext uri="{FF2B5EF4-FFF2-40B4-BE49-F238E27FC236}">
                <a16:creationId xmlns:a16="http://schemas.microsoft.com/office/drawing/2014/main" xmlns="" id="{5BF2ED04-9BAE-40CC-8181-02FCF79BD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C421B8-DFE1-41FC-B3EF-A60D738C6A5C}"/>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3254170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5DFCE-F989-4C02-BC46-9BD374621FB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F9DD418-89C1-4E24-821E-6F9F45ED92A4}"/>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B352A56-3510-4146-867A-0B2A168C4389}"/>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5" name="Footer Placeholder 4">
            <a:extLst>
              <a:ext uri="{FF2B5EF4-FFF2-40B4-BE49-F238E27FC236}">
                <a16:creationId xmlns:a16="http://schemas.microsoft.com/office/drawing/2014/main" xmlns="" id="{69ECA985-2C6C-41B6-A3F3-66E0F38D9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539129-ABDC-47A4-BC04-DB835580B652}"/>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3232945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D66F8-486C-4561-B8F3-59A8155CF9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2FCDD2-0FE6-4F6A-8DDF-A13B934581F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050B2FB-7756-4898-ADEB-4FD51D9106B4}"/>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38E02A3-DA85-4338-982D-2D3A8CC009C1}"/>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6" name="Footer Placeholder 5">
            <a:extLst>
              <a:ext uri="{FF2B5EF4-FFF2-40B4-BE49-F238E27FC236}">
                <a16:creationId xmlns:a16="http://schemas.microsoft.com/office/drawing/2014/main" xmlns="" id="{8171B296-732C-4DC3-9A67-43D2BAA63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4983FB8-D612-4B25-BF40-F7ADB81DF6AA}"/>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86902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77964B-2D71-0B45-BBDC-D7B51675B930}"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ABFBE-16FE-FE4A-9F1B-FB95DC20A100}" type="slidenum">
              <a:rPr lang="en-US" smtClean="0"/>
              <a:t>‹#›</a:t>
            </a:fld>
            <a:endParaRPr lang="en-US"/>
          </a:p>
        </p:txBody>
      </p:sp>
      <p:pic>
        <p:nvPicPr>
          <p:cNvPr id="10" name="Picture 9" descr="17ButtonUp_Logo_PrimaryHorizontal.jpg">
            <a:extLst>
              <a:ext uri="{FF2B5EF4-FFF2-40B4-BE49-F238E27FC236}">
                <a16:creationId xmlns:a16="http://schemas.microsoft.com/office/drawing/2014/main" xmlns="" id="{9AAF4FF9-C53A-49FD-AAC5-67C41554F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1989420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C3A934-F0D9-44CA-BB12-0C2980033BA8}"/>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058EA22-2E09-4FC8-BE8B-502E32C39075}"/>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6C421B9-44EF-4EE6-AA2B-1F6A0F13EE76}"/>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2BC4C58-9C68-4B8B-9605-9CAA529D1B47}"/>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7BCA8DE-AAD6-4EF6-8DC3-91FC57266DC0}"/>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032824C-FA06-41D6-9A00-BED91921047D}"/>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8" name="Footer Placeholder 7">
            <a:extLst>
              <a:ext uri="{FF2B5EF4-FFF2-40B4-BE49-F238E27FC236}">
                <a16:creationId xmlns:a16="http://schemas.microsoft.com/office/drawing/2014/main" xmlns="" id="{4C7CF067-D86A-4D76-ADD5-03937926A6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ECEF286-4B13-4E87-A102-CFDEA1321C4A}"/>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3955028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C58FD-76A9-49BC-B47B-3BDE109518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948F0D9-2362-428D-97B8-A73CCADDC447}"/>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4" name="Footer Placeholder 3">
            <a:extLst>
              <a:ext uri="{FF2B5EF4-FFF2-40B4-BE49-F238E27FC236}">
                <a16:creationId xmlns:a16="http://schemas.microsoft.com/office/drawing/2014/main" xmlns="" id="{6DA3486B-186B-459A-961C-980AAC0BBB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AEE651B-D344-429F-B89F-C53633066A2E}"/>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39754279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FC6F149-EAA6-458A-81DB-9A8AE3E4AE4A}"/>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3" name="Footer Placeholder 2">
            <a:extLst>
              <a:ext uri="{FF2B5EF4-FFF2-40B4-BE49-F238E27FC236}">
                <a16:creationId xmlns:a16="http://schemas.microsoft.com/office/drawing/2014/main" xmlns="" id="{8EE5A3DA-B6D2-4552-B229-DA3116186D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38A28D8-4EC0-4F95-8FDA-8FAC748B39C5}"/>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611824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BDD2E3-68EF-4818-BBF1-E107C678FC5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2650ACB-E5B2-4AE9-9E04-61FD51A47D5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CBCBECD-EE84-4552-BBC5-992C744AD28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30B59BB-1989-4EE1-8CFB-9BE7138E7F69}"/>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6" name="Footer Placeholder 5">
            <a:extLst>
              <a:ext uri="{FF2B5EF4-FFF2-40B4-BE49-F238E27FC236}">
                <a16:creationId xmlns:a16="http://schemas.microsoft.com/office/drawing/2014/main" xmlns="" id="{47BD1DF8-E90B-4434-9943-261228792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15B278-CB28-490D-B70C-9957D57F461D}"/>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747354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B1DA9-436C-4415-B490-6CEE971915C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A1F05CE-6994-44DF-90B9-DC9806F8C07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4AC29BE-3909-4883-820F-CC2416CF7E5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1EFA11-C84F-48B7-9AEB-0F54864A5107}"/>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6" name="Footer Placeholder 5">
            <a:extLst>
              <a:ext uri="{FF2B5EF4-FFF2-40B4-BE49-F238E27FC236}">
                <a16:creationId xmlns:a16="http://schemas.microsoft.com/office/drawing/2014/main" xmlns="" id="{FCA762D2-7610-4DCC-B889-4B8B05CDF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7F832A8-287F-44C8-9E90-E821318713D7}"/>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25351501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1EAC9-D950-4130-8788-65EDA8269E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62ADAE-4DE9-4020-9532-08564BD149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DC4C98-FB95-4DFA-A5EB-CC036193967D}"/>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5" name="Footer Placeholder 4">
            <a:extLst>
              <a:ext uri="{FF2B5EF4-FFF2-40B4-BE49-F238E27FC236}">
                <a16:creationId xmlns:a16="http://schemas.microsoft.com/office/drawing/2014/main" xmlns="" id="{16E0EF91-F6F3-476B-BBF5-937626369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F50A07-6047-47CC-ADB9-276DBB6A087A}"/>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1416395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FD8E49B-481F-4678-A154-B495DF1284E7}"/>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BC7B7F8-CA14-435E-A607-2C26B284E24B}"/>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0C80D0-8CE2-4E5C-8686-A436F216AF0B}"/>
              </a:ext>
            </a:extLst>
          </p:cNvPr>
          <p:cNvSpPr>
            <a:spLocks noGrp="1"/>
          </p:cNvSpPr>
          <p:nvPr>
            <p:ph type="dt" sz="half" idx="10"/>
          </p:nvPr>
        </p:nvSpPr>
        <p:spPr/>
        <p:txBody>
          <a:bodyPr/>
          <a:lstStyle/>
          <a:p>
            <a:fld id="{0208576F-7069-463F-A11C-5862CB53901F}" type="datetimeFigureOut">
              <a:rPr lang="en-US" smtClean="0"/>
              <a:t>10/24/2018</a:t>
            </a:fld>
            <a:endParaRPr lang="en-US"/>
          </a:p>
        </p:txBody>
      </p:sp>
      <p:sp>
        <p:nvSpPr>
          <p:cNvPr id="5" name="Footer Placeholder 4">
            <a:extLst>
              <a:ext uri="{FF2B5EF4-FFF2-40B4-BE49-F238E27FC236}">
                <a16:creationId xmlns:a16="http://schemas.microsoft.com/office/drawing/2014/main" xmlns="" id="{D43F4913-40FA-4BF0-BD72-D420D7A81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0F510C-762D-44B1-9A63-C39CA809E486}"/>
              </a:ext>
            </a:extLst>
          </p:cNvPr>
          <p:cNvSpPr>
            <a:spLocks noGrp="1"/>
          </p:cNvSpPr>
          <p:nvPr>
            <p:ph type="sldNum" sz="quarter" idx="12"/>
          </p:nvPr>
        </p:nvSpPr>
        <p:spPr/>
        <p:txBody>
          <a:bodyPr/>
          <a:lstStyle/>
          <a:p>
            <a:fld id="{B9BD23A9-2E15-4A1F-9200-F98C0178A5ED}" type="slidenum">
              <a:rPr lang="en-US" smtClean="0"/>
              <a:t>‹#›</a:t>
            </a:fld>
            <a:endParaRPr lang="en-US"/>
          </a:p>
        </p:txBody>
      </p:sp>
    </p:spTree>
    <p:extLst>
      <p:ext uri="{BB962C8B-B14F-4D97-AF65-F5344CB8AC3E}">
        <p14:creationId xmlns:p14="http://schemas.microsoft.com/office/powerpoint/2010/main" val="4157008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3EEBE2-A243-4AB0-A4F3-2C29B137F199}"/>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3898DE7-07B0-4E08-9A8C-102D72F3FAC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95CF96E-C652-42D6-8736-647B4D398EF7}"/>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5" name="Footer Placeholder 4">
            <a:extLst>
              <a:ext uri="{FF2B5EF4-FFF2-40B4-BE49-F238E27FC236}">
                <a16:creationId xmlns:a16="http://schemas.microsoft.com/office/drawing/2014/main" xmlns="" id="{DB5AEB24-934E-49C7-A0BA-24FAF6B65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4C44E9-57E0-4DD3-B85C-3CB9B7EC6BB3}"/>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29451400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06C27-213B-4473-B443-9839EDAAB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68BC65-9D5E-432E-85FD-C4192C24DC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C9D18D-FE8A-4ED2-90E5-2BFBCA5D6601}"/>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5" name="Footer Placeholder 4">
            <a:extLst>
              <a:ext uri="{FF2B5EF4-FFF2-40B4-BE49-F238E27FC236}">
                <a16:creationId xmlns:a16="http://schemas.microsoft.com/office/drawing/2014/main" xmlns="" id="{74E74B88-88BC-4657-904A-203E4A6B6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FE10BA-B2F8-4DE2-B9D2-28D121DAB3BD}"/>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32131367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92411-B354-4EEF-A14E-7CA5C7C144AF}"/>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2D276CE-EEF0-4A50-83FB-102241F3B64D}"/>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D28748E-0802-4534-B6A8-518BEB8C14ED}"/>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5" name="Footer Placeholder 4">
            <a:extLst>
              <a:ext uri="{FF2B5EF4-FFF2-40B4-BE49-F238E27FC236}">
                <a16:creationId xmlns:a16="http://schemas.microsoft.com/office/drawing/2014/main" xmlns="" id="{C45E85E1-4044-4DDB-8C35-5ADDA3FA1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68009E-F10E-41A0-898F-561F7E7A7DE7}"/>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264148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77964B-2D71-0B45-BBDC-D7B51675B930}"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4ABFBE-16FE-FE4A-9F1B-FB95DC20A100}" type="slidenum">
              <a:rPr lang="en-US" smtClean="0"/>
              <a:t>‹#›</a:t>
            </a:fld>
            <a:endParaRPr lang="en-US"/>
          </a:p>
        </p:txBody>
      </p:sp>
      <p:pic>
        <p:nvPicPr>
          <p:cNvPr id="6" name="Picture 5" descr="17ButtonUp_Logo_PrimaryHorizontal.jpg">
            <a:extLst>
              <a:ext uri="{FF2B5EF4-FFF2-40B4-BE49-F238E27FC236}">
                <a16:creationId xmlns:a16="http://schemas.microsoft.com/office/drawing/2014/main" xmlns="" id="{78DF5EDD-D83F-4F5A-8BF8-31DD93E0E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32904360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F9CC9-DEF9-4FA8-A1CB-4DD94D2FC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19A2AE3-4C6E-447E-9816-6E4DDF87B738}"/>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8EAB728-E269-4226-B4FF-6965B16F08C8}"/>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C44488E-D80A-499B-A8AC-01FABB367ADA}"/>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6" name="Footer Placeholder 5">
            <a:extLst>
              <a:ext uri="{FF2B5EF4-FFF2-40B4-BE49-F238E27FC236}">
                <a16:creationId xmlns:a16="http://schemas.microsoft.com/office/drawing/2014/main" xmlns="" id="{CA9E5FCE-82A2-401D-B408-FAF280B87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15F0AE-033C-4E04-AC8C-7B43B765796D}"/>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3713095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67EA3-D80B-4A72-94D7-DAC7D289C38E}"/>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476B1D2-21C9-4A13-A3A5-8BD4DE99C3BF}"/>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47A9C99-ABB4-4DA5-BF8D-9788CE59D3C8}"/>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8783CBC-EA6B-44E0-B221-79B5410AFAF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D031E8E-D0B9-4640-9DB0-20D1183C1466}"/>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3FDD02-F15A-4719-AC75-F5EDC3039162}"/>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8" name="Footer Placeholder 7">
            <a:extLst>
              <a:ext uri="{FF2B5EF4-FFF2-40B4-BE49-F238E27FC236}">
                <a16:creationId xmlns:a16="http://schemas.microsoft.com/office/drawing/2014/main" xmlns="" id="{38FDCCD2-CED3-4EAE-89B8-D961FB4CAC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AC7AF15-85A7-4845-AA02-AE1D1986DE00}"/>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37983799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750B6-ECFC-4E72-89B5-A8B93A5185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9875765-BD0C-4CC1-A5FD-3A758E22A7E5}"/>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4" name="Footer Placeholder 3">
            <a:extLst>
              <a:ext uri="{FF2B5EF4-FFF2-40B4-BE49-F238E27FC236}">
                <a16:creationId xmlns:a16="http://schemas.microsoft.com/office/drawing/2014/main" xmlns="" id="{41DB7838-3343-455E-B465-3631BAF2DB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D38720-74D4-4B31-B35C-7DF2D81C37F0}"/>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12409944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D0B0D5-1D9A-4AE9-8799-18261545EA4B}"/>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3" name="Footer Placeholder 2">
            <a:extLst>
              <a:ext uri="{FF2B5EF4-FFF2-40B4-BE49-F238E27FC236}">
                <a16:creationId xmlns:a16="http://schemas.microsoft.com/office/drawing/2014/main" xmlns="" id="{24B07A17-D882-425C-95C1-83FFA219DD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FBACAF1-B3EB-4E85-BC3E-416DF944B0CD}"/>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3177552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5B5EC-9C00-4E2F-BB1B-845BF6E3012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8C8CEE6-331E-46C2-AA3D-58F94687FF6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0E8D0FC-A201-49C0-9ED5-F50C7321A22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802A40B-B0DD-4C66-AF58-F35494893872}"/>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6" name="Footer Placeholder 5">
            <a:extLst>
              <a:ext uri="{FF2B5EF4-FFF2-40B4-BE49-F238E27FC236}">
                <a16:creationId xmlns:a16="http://schemas.microsoft.com/office/drawing/2014/main" xmlns="" id="{B0975E5F-213C-4505-94F4-9273AD86E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157F98-F1AC-40D3-BDB0-8D29529BBF67}"/>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3093781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4A519-F10F-4927-8473-01EC25F933B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DB10C72-45BD-4F5F-B85E-65032786377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410DE9F-95F3-40D3-92E0-D4E792D64AD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863B212-F702-4944-A3E6-28E86AD86BFC}"/>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6" name="Footer Placeholder 5">
            <a:extLst>
              <a:ext uri="{FF2B5EF4-FFF2-40B4-BE49-F238E27FC236}">
                <a16:creationId xmlns:a16="http://schemas.microsoft.com/office/drawing/2014/main" xmlns="" id="{F79819A6-81CA-4E6F-9DB1-F5F7F0484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1158FE4-E649-41D3-9475-4B2ED49B5C23}"/>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3878239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ADC43-40DF-4E0A-A36C-2DF764DEB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3120E99-A909-456B-9479-DB3FDD5CB3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CCD777-E9FD-4A42-80DB-85ECD7D18942}"/>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5" name="Footer Placeholder 4">
            <a:extLst>
              <a:ext uri="{FF2B5EF4-FFF2-40B4-BE49-F238E27FC236}">
                <a16:creationId xmlns:a16="http://schemas.microsoft.com/office/drawing/2014/main" xmlns="" id="{F93DC79E-6EDE-4D7D-89FA-A18C9935B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C46329-D7AF-459C-BB3E-B788996510AD}"/>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3873204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CE3005-0358-4029-9EBC-B449A939C7FD}"/>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DCE2634-8088-489A-8462-92DA4301CC16}"/>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5369AD-D014-4334-9E9B-26FCE9E29565}"/>
              </a:ext>
            </a:extLst>
          </p:cNvPr>
          <p:cNvSpPr>
            <a:spLocks noGrp="1"/>
          </p:cNvSpPr>
          <p:nvPr>
            <p:ph type="dt" sz="half" idx="10"/>
          </p:nvPr>
        </p:nvSpPr>
        <p:spPr/>
        <p:txBody>
          <a:bodyPr/>
          <a:lstStyle/>
          <a:p>
            <a:fld id="{03CCEBB6-D28D-44B7-87C3-24453F66BF76}" type="datetimeFigureOut">
              <a:rPr lang="en-US" smtClean="0"/>
              <a:t>10/24/2018</a:t>
            </a:fld>
            <a:endParaRPr lang="en-US"/>
          </a:p>
        </p:txBody>
      </p:sp>
      <p:sp>
        <p:nvSpPr>
          <p:cNvPr id="5" name="Footer Placeholder 4">
            <a:extLst>
              <a:ext uri="{FF2B5EF4-FFF2-40B4-BE49-F238E27FC236}">
                <a16:creationId xmlns:a16="http://schemas.microsoft.com/office/drawing/2014/main" xmlns="" id="{4FD2544F-CC09-4D74-BBA6-08507DEB6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5024E1-11E1-40BD-B909-7E61F865379F}"/>
              </a:ext>
            </a:extLst>
          </p:cNvPr>
          <p:cNvSpPr>
            <a:spLocks noGrp="1"/>
          </p:cNvSpPr>
          <p:nvPr>
            <p:ph type="sldNum" sz="quarter" idx="12"/>
          </p:nvPr>
        </p:nvSpPr>
        <p:spPr/>
        <p:txBody>
          <a:bodyPr/>
          <a:lstStyle/>
          <a:p>
            <a:fld id="{29628814-2550-4F00-BB0B-AD77B9AD003B}" type="slidenum">
              <a:rPr lang="en-US" smtClean="0"/>
              <a:t>‹#›</a:t>
            </a:fld>
            <a:endParaRPr lang="en-US"/>
          </a:p>
        </p:txBody>
      </p:sp>
    </p:spTree>
    <p:extLst>
      <p:ext uri="{BB962C8B-B14F-4D97-AF65-F5344CB8AC3E}">
        <p14:creationId xmlns:p14="http://schemas.microsoft.com/office/powerpoint/2010/main" val="300994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7964B-2D71-0B45-BBDC-D7B51675B930}"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ABFBE-16FE-FE4A-9F1B-FB95DC20A100}" type="slidenum">
              <a:rPr lang="en-US" smtClean="0"/>
              <a:t>‹#›</a:t>
            </a:fld>
            <a:endParaRPr lang="en-US"/>
          </a:p>
        </p:txBody>
      </p:sp>
      <p:pic>
        <p:nvPicPr>
          <p:cNvPr id="5" name="Picture 4" descr="17ButtonUp_Logo_PrimaryHorizontal.jpg">
            <a:extLst>
              <a:ext uri="{FF2B5EF4-FFF2-40B4-BE49-F238E27FC236}">
                <a16:creationId xmlns:a16="http://schemas.microsoft.com/office/drawing/2014/main" xmlns="" id="{477B663E-5F2D-4126-9C7A-5FBF34EE0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97767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77964B-2D71-0B45-BBDC-D7B51675B930}"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ABFBE-16FE-FE4A-9F1B-FB95DC20A100}" type="slidenum">
              <a:rPr lang="en-US" smtClean="0"/>
              <a:t>‹#›</a:t>
            </a:fld>
            <a:endParaRPr lang="en-US"/>
          </a:p>
        </p:txBody>
      </p:sp>
    </p:spTree>
    <p:extLst>
      <p:ext uri="{BB962C8B-B14F-4D97-AF65-F5344CB8AC3E}">
        <p14:creationId xmlns:p14="http://schemas.microsoft.com/office/powerpoint/2010/main" val="178207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77964B-2D71-0B45-BBDC-D7B51675B930}"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ABFBE-16FE-FE4A-9F1B-FB95DC20A100}" type="slidenum">
              <a:rPr lang="en-US" smtClean="0"/>
              <a:t>‹#›</a:t>
            </a:fld>
            <a:endParaRPr lang="en-US"/>
          </a:p>
        </p:txBody>
      </p:sp>
    </p:spTree>
    <p:extLst>
      <p:ext uri="{BB962C8B-B14F-4D97-AF65-F5344CB8AC3E}">
        <p14:creationId xmlns:p14="http://schemas.microsoft.com/office/powerpoint/2010/main" val="428140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C77964B-2D71-0B45-BBDC-D7B51675B930}" type="datetimeFigureOut">
              <a:rPr lang="en-US" smtClean="0"/>
              <a:t>10/24/2018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F4ABFBE-16FE-FE4A-9F1B-FB95DC20A100}" type="slidenum">
              <a:rPr lang="en-US" smtClean="0"/>
              <a:t>‹#›</a:t>
            </a:fld>
            <a:endParaRPr lang="en-US"/>
          </a:p>
        </p:txBody>
      </p:sp>
    </p:spTree>
    <p:extLst>
      <p:ext uri="{BB962C8B-B14F-4D97-AF65-F5344CB8AC3E}">
        <p14:creationId xmlns:p14="http://schemas.microsoft.com/office/powerpoint/2010/main" val="72257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32738C1-468E-418A-8C8F-8F2EEB0831A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A146DF7-CBB6-4FE1-88BF-C465812D386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02B391BE-E0FD-4FFE-A0A3-01EDA2C8B93A}"/>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EA1E6A8-CF05-44F6-9CE7-8FF1398A849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987F722-EE14-493F-8923-BED138B86174}" type="slidenum">
              <a:rPr lang="en-US" smtClean="0"/>
              <a:t>‹#›</a:t>
            </a:fld>
            <a:endParaRPr lang="en-US"/>
          </a:p>
        </p:txBody>
      </p:sp>
      <p:pic>
        <p:nvPicPr>
          <p:cNvPr id="7" name="Picture 6" descr="17ButtonUp_Logo_PrimaryHorizontal.jpg">
            <a:extLst>
              <a:ext uri="{FF2B5EF4-FFF2-40B4-BE49-F238E27FC236}">
                <a16:creationId xmlns:a16="http://schemas.microsoft.com/office/drawing/2014/main" xmlns="" id="{24AFD6B5-1077-4529-BE1D-30ADEA0E70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127439341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717166A-328F-4D79-97FF-1AE92C1AFDD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04D44C8-2D76-4D1F-8EB9-D395B387013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A180B21B-0FA0-437F-B25B-6B2F6362EE7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8B4160A-DEB2-41F4-B8B2-321332C4CDE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5B080BD-0905-4A7D-9E9C-DD16708D5BAB}" type="slidenum">
              <a:rPr lang="en-US" smtClean="0"/>
              <a:t>‹#›</a:t>
            </a:fld>
            <a:endParaRPr lang="en-US"/>
          </a:p>
        </p:txBody>
      </p:sp>
      <p:pic>
        <p:nvPicPr>
          <p:cNvPr id="9" name="Picture 8" descr="17ButtonUp_Logo_PrimaryHorizontal.jpg">
            <a:extLst>
              <a:ext uri="{FF2B5EF4-FFF2-40B4-BE49-F238E27FC236}">
                <a16:creationId xmlns:a16="http://schemas.microsoft.com/office/drawing/2014/main" xmlns="" id="{107C3A96-35F7-4F63-9813-E56C149767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38340946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AE90402-6863-46A6-96C1-23765B088A3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179059-68DD-4A72-B6DD-EF9E6A8F95B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5A46C5-5F32-4F02-B562-F8EF6336539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15C5A8D-B34C-4E38-B3C3-BB1218F06246}" type="datetimeFigureOut">
              <a:rPr lang="en-US" smtClean="0"/>
              <a:t>10/24/2018</a:t>
            </a:fld>
            <a:endParaRPr lang="en-US"/>
          </a:p>
        </p:txBody>
      </p:sp>
      <p:sp>
        <p:nvSpPr>
          <p:cNvPr id="5" name="Footer Placeholder 4">
            <a:extLst>
              <a:ext uri="{FF2B5EF4-FFF2-40B4-BE49-F238E27FC236}">
                <a16:creationId xmlns:a16="http://schemas.microsoft.com/office/drawing/2014/main" xmlns="" id="{A5986263-C67A-4A00-B468-24AE430E62D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E28B3D-BE59-471D-A248-BC73D1A9E46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AD0772B-324E-4D5C-BFAF-3C0BED72021B}" type="slidenum">
              <a:rPr lang="en-US" smtClean="0"/>
              <a:t>‹#›</a:t>
            </a:fld>
            <a:endParaRPr lang="en-US"/>
          </a:p>
        </p:txBody>
      </p:sp>
      <p:sp>
        <p:nvSpPr>
          <p:cNvPr id="7" name="Date Placeholder 3">
            <a:extLst>
              <a:ext uri="{FF2B5EF4-FFF2-40B4-BE49-F238E27FC236}">
                <a16:creationId xmlns:a16="http://schemas.microsoft.com/office/drawing/2014/main" xmlns="" id="{0E15E96B-18E4-4237-81B2-A6D22A1B9890}"/>
              </a:ext>
            </a:extLst>
          </p:cNvPr>
          <p:cNvSpPr txBox="1">
            <a:spLocks/>
          </p:cNvSpPr>
          <p:nvPr userDrawn="1"/>
        </p:nvSpPr>
        <p:spPr>
          <a:xfrm>
            <a:off x="781050" y="4919663"/>
            <a:ext cx="2057400" cy="274637"/>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8" name="Picture 7" descr="17ButtonUp_Logo_PrimaryHorizontal.jpg">
            <a:extLst>
              <a:ext uri="{FF2B5EF4-FFF2-40B4-BE49-F238E27FC236}">
                <a16:creationId xmlns:a16="http://schemas.microsoft.com/office/drawing/2014/main" xmlns="" id="{9647CACF-CC6E-4089-9D78-DAEF0408C4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32951930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E842D9A-F525-4319-A228-9A8C70A5F89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89E9F6F-DB9D-44D3-819B-3F5C6088113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2ABBF3-FAE0-4D50-8C61-44EA1BBB166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208576F-7069-463F-A11C-5862CB53901F}" type="datetimeFigureOut">
              <a:rPr lang="en-US" smtClean="0"/>
              <a:t>10/24/2018</a:t>
            </a:fld>
            <a:endParaRPr lang="en-US"/>
          </a:p>
        </p:txBody>
      </p:sp>
      <p:sp>
        <p:nvSpPr>
          <p:cNvPr id="5" name="Footer Placeholder 4">
            <a:extLst>
              <a:ext uri="{FF2B5EF4-FFF2-40B4-BE49-F238E27FC236}">
                <a16:creationId xmlns:a16="http://schemas.microsoft.com/office/drawing/2014/main" xmlns="" id="{EB7F75FD-F7D4-419B-B2CF-D37D4B687FA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C2DAC4C-E75F-4C29-8C33-B514BB80C4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9BD23A9-2E15-4A1F-9200-F98C0178A5ED}" type="slidenum">
              <a:rPr lang="en-US" smtClean="0"/>
              <a:t>‹#›</a:t>
            </a:fld>
            <a:endParaRPr lang="en-US"/>
          </a:p>
        </p:txBody>
      </p:sp>
    </p:spTree>
    <p:extLst>
      <p:ext uri="{BB962C8B-B14F-4D97-AF65-F5344CB8AC3E}">
        <p14:creationId xmlns:p14="http://schemas.microsoft.com/office/powerpoint/2010/main" val="21628122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ACF39F-4A07-4BAA-AEB2-ABF28D4CD4A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8D382B8-14CD-474F-BC7C-A4422E4D572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E0E116-2BE4-41CD-B3F5-40C27B98FFA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3CCEBB6-D28D-44B7-87C3-24453F66BF76}" type="datetimeFigureOut">
              <a:rPr lang="en-US" smtClean="0"/>
              <a:t>10/24/2018</a:t>
            </a:fld>
            <a:endParaRPr lang="en-US"/>
          </a:p>
        </p:txBody>
      </p:sp>
      <p:sp>
        <p:nvSpPr>
          <p:cNvPr id="5" name="Footer Placeholder 4">
            <a:extLst>
              <a:ext uri="{FF2B5EF4-FFF2-40B4-BE49-F238E27FC236}">
                <a16:creationId xmlns:a16="http://schemas.microsoft.com/office/drawing/2014/main" xmlns="" id="{F091F23E-29E2-46A5-A238-76423969B2E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A5AFDBC-74A7-4ADE-A211-45A0B148648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9628814-2550-4F00-BB0B-AD77B9AD003B}" type="slidenum">
              <a:rPr lang="en-US" smtClean="0"/>
              <a:t>‹#›</a:t>
            </a:fld>
            <a:endParaRPr lang="en-US"/>
          </a:p>
        </p:txBody>
      </p:sp>
    </p:spTree>
    <p:extLst>
      <p:ext uri="{BB962C8B-B14F-4D97-AF65-F5344CB8AC3E}">
        <p14:creationId xmlns:p14="http://schemas.microsoft.com/office/powerpoint/2010/main" val="38992702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hyperlink" Target="https://www.efficiencyvermont.com/services/education-events/workshops-consumer-educatio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jpg"/><Relationship Id="rId5" Type="http://schemas.openxmlformats.org/officeDocument/2006/relationships/hyperlink" Target="https://www.efficiencyvermont.com/rebates/list/home-performance-with-energy-star" TargetMode="External"/><Relationship Id="rId4" Type="http://schemas.openxmlformats.org/officeDocument/2006/relationships/hyperlink" Target="https://www.efficiencyvermont.com/rebates/list/diy-weatheriz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hyperlink" Target="https://buttonupvermont.or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s://buttonupvermont.org/request-visi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pmarkowitz@veic.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597" y="653697"/>
            <a:ext cx="3351204" cy="1985594"/>
          </a:xfrm>
        </p:spPr>
        <p:txBody>
          <a:bodyPr>
            <a:noAutofit/>
          </a:bodyPr>
          <a:lstStyle/>
          <a:p>
            <a:pPr algn="r"/>
            <a:r>
              <a:rPr lang="en-US" sz="5200" dirty="0">
                <a:solidFill>
                  <a:srgbClr val="E42C12"/>
                </a:solidFill>
                <a:latin typeface="NeueHaasGroteskDisp Pro Bd"/>
                <a:cs typeface="NeueHaasGroteskDisp Pro Bd"/>
              </a:rPr>
              <a:t>Button Up Vermont </a:t>
            </a:r>
            <a:r>
              <a:rPr lang="en-US" sz="5200" dirty="0">
                <a:latin typeface="NeueHaasGroteskDisp Pro Bd"/>
                <a:cs typeface="NeueHaasGroteskDisp Pro Bd"/>
              </a:rPr>
              <a:t/>
            </a:r>
            <a:br>
              <a:rPr lang="en-US" sz="5200" dirty="0">
                <a:latin typeface="NeueHaasGroteskDisp Pro Bd"/>
                <a:cs typeface="NeueHaasGroteskDisp Pro Bd"/>
              </a:rPr>
            </a:br>
            <a:r>
              <a:rPr lang="en-US" sz="5200" dirty="0">
                <a:latin typeface="NeueHaasGroteskDisp Pro Bd"/>
                <a:cs typeface="NeueHaasGroteskDisp Pro Bd"/>
              </a:rPr>
              <a:t>2018</a:t>
            </a:r>
          </a:p>
        </p:txBody>
      </p:sp>
      <p:pic>
        <p:nvPicPr>
          <p:cNvPr id="6" name="Picture 5" descr="kate.jpg"/>
          <p:cNvPicPr>
            <a:picLocks noChangeAspect="1"/>
          </p:cNvPicPr>
          <p:nvPr/>
        </p:nvPicPr>
        <p:blipFill rotWithShape="1">
          <a:blip r:embed="rId3">
            <a:extLst>
              <a:ext uri="{28A0092B-C50C-407E-A947-70E740481C1C}">
                <a14:useLocalDpi xmlns:a14="http://schemas.microsoft.com/office/drawing/2010/main" val="0"/>
              </a:ext>
            </a:extLst>
          </a:blip>
          <a:srcRect l="22230"/>
          <a:stretch/>
        </p:blipFill>
        <p:spPr>
          <a:xfrm>
            <a:off x="4214472" y="0"/>
            <a:ext cx="5997194" cy="5143500"/>
          </a:xfrm>
          <a:prstGeom prst="rect">
            <a:avLst/>
          </a:prstGeom>
        </p:spPr>
      </p:pic>
      <p:pic>
        <p:nvPicPr>
          <p:cNvPr id="14" name="Picture 13" descr="17ButtonUp_Logo_PrimaryHorizont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38" y="4006780"/>
            <a:ext cx="3122243" cy="968236"/>
          </a:xfrm>
          <a:prstGeom prst="rect">
            <a:avLst/>
          </a:prstGeom>
        </p:spPr>
      </p:pic>
      <p:sp>
        <p:nvSpPr>
          <p:cNvPr id="3" name="TextBox 2">
            <a:extLst>
              <a:ext uri="{FF2B5EF4-FFF2-40B4-BE49-F238E27FC236}">
                <a16:creationId xmlns:a16="http://schemas.microsoft.com/office/drawing/2014/main" xmlns="" id="{D2A619C7-3923-4390-9509-98F1F26744AC}"/>
              </a:ext>
            </a:extLst>
          </p:cNvPr>
          <p:cNvSpPr txBox="1"/>
          <p:nvPr/>
        </p:nvSpPr>
        <p:spPr>
          <a:xfrm>
            <a:off x="469916" y="2806451"/>
            <a:ext cx="3274885" cy="1200329"/>
          </a:xfrm>
          <a:prstGeom prst="rect">
            <a:avLst/>
          </a:prstGeom>
          <a:noFill/>
        </p:spPr>
        <p:txBody>
          <a:bodyPr wrap="square" rtlCol="0">
            <a:spAutoFit/>
          </a:bodyPr>
          <a:lstStyle/>
          <a:p>
            <a:pPr algn="ctr"/>
            <a:r>
              <a:rPr lang="en-US" sz="2400" b="1" dirty="0">
                <a:latin typeface="Museo Sans 500" panose="02000000000000000000" pitchFamily="50" charset="0"/>
              </a:rPr>
              <a:t>Regional Workshops for </a:t>
            </a:r>
          </a:p>
          <a:p>
            <a:r>
              <a:rPr lang="en-US" sz="2400" b="1" dirty="0">
                <a:latin typeface="Museo Sans 500" panose="02000000000000000000" pitchFamily="50" charset="0"/>
              </a:rPr>
              <a:t>Community Partners</a:t>
            </a:r>
          </a:p>
        </p:txBody>
      </p:sp>
    </p:spTree>
    <p:extLst>
      <p:ext uri="{BB962C8B-B14F-4D97-AF65-F5344CB8AC3E}">
        <p14:creationId xmlns:p14="http://schemas.microsoft.com/office/powerpoint/2010/main" val="121076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08"/>
            <a:ext cx="8229600" cy="857250"/>
          </a:xfrm>
        </p:spPr>
        <p:txBody>
          <a:bodyPr>
            <a:normAutofit/>
          </a:bodyPr>
          <a:lstStyle/>
          <a:p>
            <a:r>
              <a:rPr lang="en-US" sz="3600" b="1" dirty="0">
                <a:latin typeface="Museo Sans Rounded 500" panose="02000000000000000000" pitchFamily="50" charset="0"/>
              </a:rPr>
              <a:t>Energy Workshops</a:t>
            </a:r>
          </a:p>
        </p:txBody>
      </p:sp>
      <p:sp>
        <p:nvSpPr>
          <p:cNvPr id="3" name="Text Placeholder 2"/>
          <p:cNvSpPr>
            <a:spLocks noGrp="1"/>
          </p:cNvSpPr>
          <p:nvPr>
            <p:ph type="body" sz="quarter" idx="11"/>
          </p:nvPr>
        </p:nvSpPr>
        <p:spPr>
          <a:xfrm>
            <a:off x="238379" y="885840"/>
            <a:ext cx="4561608" cy="4004504"/>
          </a:xfrm>
        </p:spPr>
        <p:txBody>
          <a:bodyPr>
            <a:noAutofit/>
          </a:bodyPr>
          <a:lstStyle/>
          <a:p>
            <a:r>
              <a:rPr lang="en-US" sz="2400" dirty="0">
                <a:latin typeface="Museo Sans Rounded 500" panose="02000000000000000000" pitchFamily="50" charset="0"/>
              </a:rPr>
              <a:t>Button Up Vermont</a:t>
            </a:r>
          </a:p>
          <a:p>
            <a:r>
              <a:rPr lang="en-US" sz="2400" dirty="0">
                <a:latin typeface="Museo Sans Rounded 500" panose="02000000000000000000" pitchFamily="50" charset="0"/>
              </a:rPr>
              <a:t>Cold Climate Heat Pumps</a:t>
            </a:r>
          </a:p>
          <a:p>
            <a:r>
              <a:rPr lang="en-US" sz="2400" dirty="0">
                <a:latin typeface="Museo Sans Rounded 500" panose="02000000000000000000" pitchFamily="50" charset="0"/>
              </a:rPr>
              <a:t>DIY Home Energy Improvements</a:t>
            </a:r>
          </a:p>
          <a:p>
            <a:r>
              <a:rPr lang="en-US" sz="2400" dirty="0">
                <a:latin typeface="Museo Sans Rounded 500" panose="02000000000000000000" pitchFamily="50" charset="0"/>
              </a:rPr>
              <a:t>Healthy Homes</a:t>
            </a:r>
          </a:p>
          <a:p>
            <a:r>
              <a:rPr lang="en-US" sz="2400" dirty="0">
                <a:latin typeface="Museo Sans Rounded 500" panose="02000000000000000000" pitchFamily="50" charset="0"/>
              </a:rPr>
              <a:t>Mobile Home Efficiency</a:t>
            </a:r>
          </a:p>
          <a:p>
            <a:r>
              <a:rPr lang="en-US" sz="2400" dirty="0">
                <a:latin typeface="Museo Sans Rounded 500" panose="02000000000000000000" pitchFamily="50" charset="0"/>
              </a:rPr>
              <a:t>Modern Wood Heating</a:t>
            </a:r>
          </a:p>
          <a:p>
            <a:r>
              <a:rPr lang="en-US" sz="2400" dirty="0">
                <a:latin typeface="Museo Sans Rounded 500" panose="02000000000000000000" pitchFamily="50" charset="0"/>
              </a:rPr>
              <a:t>Slash Your Energy Bills </a:t>
            </a:r>
          </a:p>
          <a:p>
            <a:r>
              <a:rPr lang="en-US" sz="2400" dirty="0">
                <a:latin typeface="Museo Sans Rounded 500" panose="02000000000000000000" pitchFamily="50" charset="0"/>
              </a:rPr>
              <a:t>Zero Energy Homes</a:t>
            </a:r>
          </a:p>
        </p:txBody>
      </p:sp>
      <p:pic>
        <p:nvPicPr>
          <p:cNvPr id="6" name="Picture 5" descr="17ButtonUp_Logo_PrimaryHorizontal.jpg">
            <a:extLst>
              <a:ext uri="{FF2B5EF4-FFF2-40B4-BE49-F238E27FC236}">
                <a16:creationId xmlns:a16="http://schemas.microsoft.com/office/drawing/2014/main" xmlns="" id="{D289B2C3-EFB8-44A5-AE23-894E26C9B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40" y="4671390"/>
            <a:ext cx="979484" cy="303747"/>
          </a:xfrm>
          <a:prstGeom prst="rect">
            <a:avLst/>
          </a:prstGeom>
        </p:spPr>
      </p:pic>
      <p:sp>
        <p:nvSpPr>
          <p:cNvPr id="4" name="TextBox 3">
            <a:extLst>
              <a:ext uri="{FF2B5EF4-FFF2-40B4-BE49-F238E27FC236}">
                <a16:creationId xmlns:a16="http://schemas.microsoft.com/office/drawing/2014/main" xmlns="" id="{1F50DF97-67A6-4308-A225-D3E4FBEB495B}"/>
              </a:ext>
            </a:extLst>
          </p:cNvPr>
          <p:cNvSpPr txBox="1"/>
          <p:nvPr/>
        </p:nvSpPr>
        <p:spPr>
          <a:xfrm>
            <a:off x="3714750" y="4333008"/>
            <a:ext cx="2608118" cy="461665"/>
          </a:xfrm>
          <a:prstGeom prst="rect">
            <a:avLst/>
          </a:prstGeom>
          <a:noFill/>
        </p:spPr>
        <p:txBody>
          <a:bodyPr wrap="square" rtlCol="0">
            <a:spAutoFit/>
          </a:bodyPr>
          <a:lstStyle/>
          <a:p>
            <a:pPr algn="ctr"/>
            <a:r>
              <a:rPr lang="en-US" sz="2400" dirty="0">
                <a:latin typeface="Museo Sans Rounded 500" panose="02000000000000000000" pitchFamily="50" charset="0"/>
                <a:hlinkClick r:id="rId4"/>
              </a:rPr>
              <a:t>Link to sign up</a:t>
            </a:r>
            <a:endParaRPr lang="en-US" sz="2400" dirty="0">
              <a:latin typeface="Museo Sans Rounded 500" panose="02000000000000000000" pitchFamily="50" charset="0"/>
            </a:endParaRPr>
          </a:p>
        </p:txBody>
      </p:sp>
      <p:pic>
        <p:nvPicPr>
          <p:cNvPr id="8" name="Picture 7" descr="IMG_9558.jpeg">
            <a:extLst>
              <a:ext uri="{FF2B5EF4-FFF2-40B4-BE49-F238E27FC236}">
                <a16:creationId xmlns:a16="http://schemas.microsoft.com/office/drawing/2014/main" xmlns="" id="{F4EE358F-E9D9-4C50-AE99-50EDAC0E6F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989" y="1063229"/>
            <a:ext cx="4105632" cy="2732811"/>
          </a:xfrm>
          <a:prstGeom prst="rect">
            <a:avLst/>
          </a:prstGeom>
        </p:spPr>
      </p:pic>
    </p:spTree>
    <p:extLst>
      <p:ext uri="{BB962C8B-B14F-4D97-AF65-F5344CB8AC3E}">
        <p14:creationId xmlns:p14="http://schemas.microsoft.com/office/powerpoint/2010/main" val="228834898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8496A-988B-43F9-90D6-CED3B6DF33E4}"/>
              </a:ext>
            </a:extLst>
          </p:cNvPr>
          <p:cNvSpPr>
            <a:spLocks noGrp="1"/>
          </p:cNvSpPr>
          <p:nvPr>
            <p:ph type="title"/>
          </p:nvPr>
        </p:nvSpPr>
        <p:spPr/>
        <p:txBody>
          <a:bodyPr>
            <a:normAutofit/>
          </a:bodyPr>
          <a:lstStyle/>
          <a:p>
            <a:r>
              <a:rPr lang="en-US" sz="3600" b="1" dirty="0">
                <a:latin typeface="Museo Sans Rounded 500" panose="02000000000000000000" pitchFamily="50" charset="0"/>
              </a:rPr>
              <a:t>Button Up Checklist </a:t>
            </a:r>
          </a:p>
        </p:txBody>
      </p:sp>
      <p:sp>
        <p:nvSpPr>
          <p:cNvPr id="3" name="Text Placeholder 2">
            <a:extLst>
              <a:ext uri="{FF2B5EF4-FFF2-40B4-BE49-F238E27FC236}">
                <a16:creationId xmlns:a16="http://schemas.microsoft.com/office/drawing/2014/main" xmlns="" id="{BC742556-C5BD-4CCB-BC3E-FD54B5673AA0}"/>
              </a:ext>
            </a:extLst>
          </p:cNvPr>
          <p:cNvSpPr>
            <a:spLocks noGrp="1"/>
          </p:cNvSpPr>
          <p:nvPr>
            <p:ph type="body" sz="quarter" idx="11"/>
          </p:nvPr>
        </p:nvSpPr>
        <p:spPr>
          <a:xfrm>
            <a:off x="342900" y="1009650"/>
            <a:ext cx="6038022" cy="3597088"/>
          </a:xfrm>
        </p:spPr>
        <p:txBody>
          <a:bodyPr>
            <a:normAutofit fontScale="92500" lnSpcReduction="10000"/>
          </a:bodyPr>
          <a:lstStyle/>
          <a:p>
            <a:r>
              <a:rPr lang="en-US" sz="2400" dirty="0">
                <a:latin typeface="Museo Sans Rounded 500" panose="02000000000000000000" pitchFamily="50" charset="0"/>
              </a:rPr>
              <a:t>Engaging community members to take action</a:t>
            </a:r>
          </a:p>
          <a:p>
            <a:r>
              <a:rPr lang="en-US" sz="2400" dirty="0">
                <a:latin typeface="Museo Sans Rounded 500" panose="02000000000000000000" pitchFamily="50" charset="0"/>
              </a:rPr>
              <a:t>Message: Everyone can do something to reduce heating costs</a:t>
            </a:r>
          </a:p>
          <a:p>
            <a:r>
              <a:rPr lang="en-US" sz="2400" dirty="0">
                <a:latin typeface="Museo Sans Rounded 500" panose="02000000000000000000" pitchFamily="50" charset="0"/>
              </a:rPr>
              <a:t>Geared for renters and homeowners alike</a:t>
            </a:r>
          </a:p>
          <a:p>
            <a:r>
              <a:rPr lang="en-US" sz="2400" dirty="0">
                <a:latin typeface="Museo Sans Rounded 500" panose="02000000000000000000" pitchFamily="50" charset="0"/>
              </a:rPr>
              <a:t>Actions range from no-cost to comprehensive improvements</a:t>
            </a:r>
          </a:p>
          <a:p>
            <a:r>
              <a:rPr lang="en-US" sz="2400" dirty="0">
                <a:latin typeface="Museo Sans Rounded 500" panose="02000000000000000000" pitchFamily="50" charset="0"/>
              </a:rPr>
              <a:t>Efficiency Vermont is offering up to </a:t>
            </a:r>
            <a:r>
              <a:rPr lang="en-US" sz="2400" dirty="0">
                <a:latin typeface="Museo Sans Rounded 500" panose="02000000000000000000" pitchFamily="50" charset="0"/>
                <a:hlinkClick r:id="rId4"/>
              </a:rPr>
              <a:t>$100 rebates for weatherization products</a:t>
            </a:r>
            <a:r>
              <a:rPr lang="en-US" sz="2400" dirty="0">
                <a:latin typeface="Museo Sans Rounded 500" panose="02000000000000000000" pitchFamily="50" charset="0"/>
              </a:rPr>
              <a:t> and up to </a:t>
            </a:r>
            <a:r>
              <a:rPr lang="en-US" sz="2400" dirty="0">
                <a:latin typeface="Museo Sans Rounded 500" panose="02000000000000000000" pitchFamily="50" charset="0"/>
                <a:hlinkClick r:id="rId5"/>
              </a:rPr>
              <a:t>$2000 for comprehensive work</a:t>
            </a:r>
            <a:endParaRPr lang="en-US" sz="2400" dirty="0">
              <a:latin typeface="Museo Sans Rounded 500" panose="02000000000000000000" pitchFamily="50" charset="0"/>
            </a:endParaRPr>
          </a:p>
        </p:txBody>
      </p:sp>
      <p:pic>
        <p:nvPicPr>
          <p:cNvPr id="4" name="Picture 3" descr="17ButtonUp_Logo_PrimaryHorizontal.jpg">
            <a:extLst>
              <a:ext uri="{FF2B5EF4-FFF2-40B4-BE49-F238E27FC236}">
                <a16:creationId xmlns:a16="http://schemas.microsoft.com/office/drawing/2014/main" xmlns="" id="{2476AA3E-0AF7-4C11-9CEE-EC3439C969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graphicFrame>
        <p:nvGraphicFramePr>
          <p:cNvPr id="6" name="Object 5">
            <a:extLst>
              <a:ext uri="{FF2B5EF4-FFF2-40B4-BE49-F238E27FC236}">
                <a16:creationId xmlns:a16="http://schemas.microsoft.com/office/drawing/2014/main" xmlns="" id="{4029844A-D13B-430C-A683-DDF56854FE17}"/>
              </a:ext>
            </a:extLst>
          </p:cNvPr>
          <p:cNvGraphicFramePr>
            <a:graphicFrameLocks noChangeAspect="1"/>
          </p:cNvGraphicFramePr>
          <p:nvPr>
            <p:extLst>
              <p:ext uri="{D42A27DB-BD31-4B8C-83A1-F6EECF244321}">
                <p14:modId xmlns:p14="http://schemas.microsoft.com/office/powerpoint/2010/main" val="1639552717"/>
              </p:ext>
            </p:extLst>
          </p:nvPr>
        </p:nvGraphicFramePr>
        <p:xfrm>
          <a:off x="6972023" y="450008"/>
          <a:ext cx="1953768" cy="4597101"/>
        </p:xfrm>
        <a:graphic>
          <a:graphicData uri="http://schemas.openxmlformats.org/presentationml/2006/ole">
            <mc:AlternateContent xmlns:mc="http://schemas.openxmlformats.org/markup-compatibility/2006">
              <mc:Choice xmlns:v="urn:schemas-microsoft-com:vml" Requires="v">
                <p:oleObj spid="_x0000_s1052" name="Acrobat Document" r:id="rId7" imgW="2914342" imgH="6858000" progId="AcroExch.Document.DC">
                  <p:embed/>
                </p:oleObj>
              </mc:Choice>
              <mc:Fallback>
                <p:oleObj name="Acrobat Document" r:id="rId7" imgW="2914342" imgH="6858000" progId="AcroExch.Document.DC">
                  <p:embed/>
                  <p:pic>
                    <p:nvPicPr>
                      <p:cNvPr id="3" name="Object 2">
                        <a:extLst>
                          <a:ext uri="{FF2B5EF4-FFF2-40B4-BE49-F238E27FC236}">
                            <a16:creationId xmlns:a16="http://schemas.microsoft.com/office/drawing/2014/main" xmlns="" id="{D494C692-7A7F-4D7D-8DB4-9C61B6E8A20D}"/>
                          </a:ext>
                        </a:extLst>
                      </p:cNvPr>
                      <p:cNvPicPr/>
                      <p:nvPr/>
                    </p:nvPicPr>
                    <p:blipFill>
                      <a:blip r:embed="rId8"/>
                      <a:stretch>
                        <a:fillRect/>
                      </a:stretch>
                    </p:blipFill>
                    <p:spPr>
                      <a:xfrm>
                        <a:off x="6972023" y="450008"/>
                        <a:ext cx="1953768" cy="4597101"/>
                      </a:xfrm>
                      <a:prstGeom prst="rect">
                        <a:avLst/>
                      </a:prstGeom>
                    </p:spPr>
                  </p:pic>
                </p:oleObj>
              </mc:Fallback>
            </mc:AlternateContent>
          </a:graphicData>
        </a:graphic>
      </p:graphicFrame>
    </p:spTree>
    <p:extLst>
      <p:ext uri="{BB962C8B-B14F-4D97-AF65-F5344CB8AC3E}">
        <p14:creationId xmlns:p14="http://schemas.microsoft.com/office/powerpoint/2010/main" val="1559756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useo Sans Rounded 500" panose="02000000000000000000" pitchFamily="50" charset="0"/>
              </a:rPr>
              <a:t>“The Pitch”</a:t>
            </a:r>
          </a:p>
        </p:txBody>
      </p:sp>
      <p:sp>
        <p:nvSpPr>
          <p:cNvPr id="3" name="Text Placeholder 2"/>
          <p:cNvSpPr>
            <a:spLocks noGrp="1"/>
          </p:cNvSpPr>
          <p:nvPr>
            <p:ph type="body" sz="quarter" idx="11"/>
          </p:nvPr>
        </p:nvSpPr>
        <p:spPr>
          <a:xfrm>
            <a:off x="685800" y="1001471"/>
            <a:ext cx="8001000" cy="1624238"/>
          </a:xfrm>
        </p:spPr>
        <p:txBody>
          <a:bodyPr>
            <a:noAutofit/>
          </a:bodyPr>
          <a:lstStyle/>
          <a:p>
            <a:pPr marL="0" indent="0" algn="ctr">
              <a:buNone/>
            </a:pPr>
            <a:endParaRPr lang="en-US" sz="2400" dirty="0">
              <a:latin typeface="Museo Sans Rounded 500" panose="02000000000000000000" pitchFamily="50" charset="0"/>
            </a:endParaRPr>
          </a:p>
          <a:p>
            <a:pPr marL="0" indent="0">
              <a:buNone/>
            </a:pPr>
            <a:endParaRPr lang="en-US" sz="2400" dirty="0">
              <a:latin typeface="Museo Sans Rounded 500" panose="02000000000000000000" pitchFamily="50" charset="0"/>
            </a:endParaRPr>
          </a:p>
          <a:p>
            <a:pPr marL="0" indent="0">
              <a:buNone/>
            </a:pPr>
            <a:endParaRPr lang="en-US" sz="2400" dirty="0">
              <a:latin typeface="Museo Sans Rounded 500" panose="02000000000000000000" pitchFamily="50" charset="0"/>
            </a:endParaRPr>
          </a:p>
          <a:p>
            <a:endParaRPr lang="en-US" sz="2400" dirty="0">
              <a:latin typeface="Museo Sans Rounded 500" panose="02000000000000000000" pitchFamily="50" charset="0"/>
            </a:endParaRPr>
          </a:p>
          <a:p>
            <a:endParaRPr lang="en-US" sz="2400" dirty="0">
              <a:latin typeface="Museo Sans Rounded 500" panose="02000000000000000000" pitchFamily="50"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085" y="1122413"/>
            <a:ext cx="1957706" cy="1472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338" y="1523026"/>
            <a:ext cx="671387" cy="6713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0272" y="1091732"/>
            <a:ext cx="2698179" cy="1533977"/>
          </a:xfrm>
          <a:prstGeom prst="rect">
            <a:avLst/>
          </a:prstGeom>
        </p:spPr>
      </p:pic>
      <p:pic>
        <p:nvPicPr>
          <p:cNvPr id="10" name="Picture 9" descr="17ButtonUp_Logo_PrimaryHorizontal.jpg">
            <a:extLst>
              <a:ext uri="{FF2B5EF4-FFF2-40B4-BE49-F238E27FC236}">
                <a16:creationId xmlns:a16="http://schemas.microsoft.com/office/drawing/2014/main" xmlns="" id="{9C97ADA1-55FB-4BE8-96DB-9C2585D5B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
        <p:nvSpPr>
          <p:cNvPr id="4" name="TextBox 3">
            <a:extLst>
              <a:ext uri="{FF2B5EF4-FFF2-40B4-BE49-F238E27FC236}">
                <a16:creationId xmlns:a16="http://schemas.microsoft.com/office/drawing/2014/main" xmlns="" id="{361502E5-035F-4C96-A26E-5D849525B341}"/>
              </a:ext>
            </a:extLst>
          </p:cNvPr>
          <p:cNvSpPr txBox="1"/>
          <p:nvPr/>
        </p:nvSpPr>
        <p:spPr>
          <a:xfrm>
            <a:off x="685800" y="3069975"/>
            <a:ext cx="7242464" cy="830997"/>
          </a:xfrm>
          <a:prstGeom prst="rect">
            <a:avLst/>
          </a:prstGeom>
          <a:noFill/>
        </p:spPr>
        <p:txBody>
          <a:bodyPr wrap="square" rtlCol="0">
            <a:spAutoFit/>
          </a:bodyPr>
          <a:lstStyle/>
          <a:p>
            <a:pPr algn="ctr"/>
            <a:r>
              <a:rPr lang="en-US" sz="2400" b="1" dirty="0">
                <a:latin typeface="Museo Sans Rounded 500" panose="02000000000000000000" pitchFamily="50" charset="0"/>
              </a:rPr>
              <a:t>Residents commit to taking action and get free efficient products</a:t>
            </a:r>
          </a:p>
        </p:txBody>
      </p:sp>
    </p:spTree>
    <p:extLst>
      <p:ext uri="{BB962C8B-B14F-4D97-AF65-F5344CB8AC3E}">
        <p14:creationId xmlns:p14="http://schemas.microsoft.com/office/powerpoint/2010/main" val="17895615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805" y="214217"/>
            <a:ext cx="7657795" cy="1270069"/>
          </a:xfrm>
        </p:spPr>
        <p:txBody>
          <a:bodyPr>
            <a:noAutofit/>
          </a:bodyPr>
          <a:lstStyle/>
          <a:p>
            <a:r>
              <a:rPr lang="en-US" sz="3200" b="1" dirty="0">
                <a:latin typeface="Museo Sans Rounded 500" panose="02000000000000000000" pitchFamily="50" charset="0"/>
                <a:cs typeface="NeueHaasGroteskDisp Pro Bd"/>
              </a:rPr>
              <a:t>Distribution of Free Efficient Products </a:t>
            </a:r>
          </a:p>
        </p:txBody>
      </p:sp>
      <p:pic>
        <p:nvPicPr>
          <p:cNvPr id="8" name="Picture 7" descr="17ButtonUp_Logo_PrimaryHorizontal.jpg">
            <a:extLst>
              <a:ext uri="{FF2B5EF4-FFF2-40B4-BE49-F238E27FC236}">
                <a16:creationId xmlns:a16="http://schemas.microsoft.com/office/drawing/2014/main" xmlns="" id="{596ADA0E-4DF4-4D54-964C-A558FCED9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40" y="4668934"/>
            <a:ext cx="987404" cy="306203"/>
          </a:xfrm>
          <a:prstGeom prst="rect">
            <a:avLst/>
          </a:prstGeom>
        </p:spPr>
      </p:pic>
      <p:sp>
        <p:nvSpPr>
          <p:cNvPr id="9" name="TextBox 8">
            <a:extLst>
              <a:ext uri="{FF2B5EF4-FFF2-40B4-BE49-F238E27FC236}">
                <a16:creationId xmlns:a16="http://schemas.microsoft.com/office/drawing/2014/main" xmlns="" id="{6A448D55-9861-4977-92ED-6F86FCBADA73}"/>
              </a:ext>
            </a:extLst>
          </p:cNvPr>
          <p:cNvSpPr txBox="1"/>
          <p:nvPr/>
        </p:nvSpPr>
        <p:spPr>
          <a:xfrm>
            <a:off x="344440" y="1252614"/>
            <a:ext cx="617536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useo Sans Rounded 500" panose="02000000000000000000" pitchFamily="50" charset="0"/>
              </a:rPr>
              <a:t>Free products: weather stripping and refrigerator thermometers</a:t>
            </a:r>
          </a:p>
          <a:p>
            <a:pPr marL="285750" indent="-285750">
              <a:buFont typeface="Arial" panose="020B0604020202020204" pitchFamily="34" charset="0"/>
              <a:buChar char="•"/>
            </a:pPr>
            <a:r>
              <a:rPr lang="en-US" sz="2400" dirty="0">
                <a:latin typeface="Museo Sans Rounded 500" panose="02000000000000000000" pitchFamily="50" charset="0"/>
              </a:rPr>
              <a:t>Community members commit to undertaking at least one action</a:t>
            </a:r>
          </a:p>
          <a:p>
            <a:pPr marL="285750" indent="-285750">
              <a:buFont typeface="Arial" panose="020B0604020202020204" pitchFamily="34" charset="0"/>
              <a:buChar char="•"/>
            </a:pPr>
            <a:r>
              <a:rPr lang="en-US" sz="2400" dirty="0">
                <a:latin typeface="Museo Sans Rounded 500" panose="02000000000000000000" pitchFamily="50" charset="0"/>
              </a:rPr>
              <a:t>One set of products per household</a:t>
            </a:r>
          </a:p>
          <a:p>
            <a:pPr marL="285750" indent="-285750">
              <a:buFont typeface="Arial" panose="020B0604020202020204" pitchFamily="34" charset="0"/>
              <a:buChar char="•"/>
            </a:pPr>
            <a:r>
              <a:rPr lang="en-US" sz="2400" dirty="0">
                <a:latin typeface="Museo Sans Rounded 500" panose="02000000000000000000" pitchFamily="50" charset="0"/>
              </a:rPr>
              <a:t>Distribute only to Vermont residents</a:t>
            </a:r>
          </a:p>
          <a:p>
            <a:pPr marL="285750" indent="-285750">
              <a:buFont typeface="Arial" panose="020B0604020202020204" pitchFamily="34" charset="0"/>
              <a:buChar char="•"/>
            </a:pPr>
            <a:r>
              <a:rPr lang="en-US" sz="2400" dirty="0">
                <a:latin typeface="Museo Sans Rounded 500" panose="02000000000000000000" pitchFamily="50" charset="0"/>
              </a:rPr>
              <a:t>Collect names and provide to Efficiency Vermont</a:t>
            </a:r>
          </a:p>
          <a:p>
            <a:pPr marL="285750" indent="-285750">
              <a:buFont typeface="Arial" panose="020B0604020202020204" pitchFamily="34" charset="0"/>
              <a:buChar char="•"/>
            </a:pPr>
            <a:endParaRPr lang="en-US" sz="2400" dirty="0"/>
          </a:p>
        </p:txBody>
      </p:sp>
      <p:pic>
        <p:nvPicPr>
          <p:cNvPr id="6" name="Picture 5" descr="thumbnail.jpg">
            <a:extLst>
              <a:ext uri="{FF2B5EF4-FFF2-40B4-BE49-F238E27FC236}">
                <a16:creationId xmlns:a16="http://schemas.microsoft.com/office/drawing/2014/main" xmlns="" id="{E298AC14-84DD-45F5-BC7B-4A35D4283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183" y="1325217"/>
            <a:ext cx="2084781" cy="3416320"/>
          </a:xfrm>
          <a:prstGeom prst="rect">
            <a:avLst/>
          </a:prstGeom>
        </p:spPr>
      </p:pic>
    </p:spTree>
    <p:extLst>
      <p:ext uri="{BB962C8B-B14F-4D97-AF65-F5344CB8AC3E}">
        <p14:creationId xmlns:p14="http://schemas.microsoft.com/office/powerpoint/2010/main" val="84756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11"/>
            <a:ext cx="8229600" cy="857250"/>
          </a:xfrm>
        </p:spPr>
        <p:txBody>
          <a:bodyPr>
            <a:noAutofit/>
          </a:bodyPr>
          <a:lstStyle/>
          <a:p>
            <a:r>
              <a:rPr lang="en-US" sz="3600" b="1" dirty="0">
                <a:latin typeface="Museo Sans Rounded 500" panose="02000000000000000000" pitchFamily="50" charset="0"/>
              </a:rPr>
              <a:t/>
            </a:r>
            <a:br>
              <a:rPr lang="en-US" sz="3600" b="1" dirty="0">
                <a:latin typeface="Museo Sans Rounded 500" panose="02000000000000000000" pitchFamily="50" charset="0"/>
              </a:rPr>
            </a:br>
            <a:r>
              <a:rPr lang="en-US" sz="3600" b="1" dirty="0">
                <a:latin typeface="Museo Sans Rounded 500" panose="02000000000000000000" pitchFamily="50" charset="0"/>
              </a:rPr>
              <a:t>Button Up Vermont website</a:t>
            </a:r>
            <a:r>
              <a:rPr lang="en-US" sz="3600" dirty="0">
                <a:latin typeface="Museo Sans Rounded 500" panose="02000000000000000000" pitchFamily="50" charset="0"/>
              </a:rPr>
              <a:t/>
            </a:r>
            <a:br>
              <a:rPr lang="en-US" sz="3600" dirty="0">
                <a:latin typeface="Museo Sans Rounded 500" panose="02000000000000000000" pitchFamily="50" charset="0"/>
              </a:rPr>
            </a:br>
            <a:endParaRPr lang="en-US" sz="3600" dirty="0">
              <a:latin typeface="Museo Sans Rounded 500" panose="02000000000000000000" pitchFamily="50" charset="0"/>
            </a:endParaRPr>
          </a:p>
        </p:txBody>
      </p:sp>
      <p:sp>
        <p:nvSpPr>
          <p:cNvPr id="3" name="Text Placeholder 2"/>
          <p:cNvSpPr>
            <a:spLocks noGrp="1"/>
          </p:cNvSpPr>
          <p:nvPr>
            <p:ph type="body" sz="quarter" idx="11"/>
          </p:nvPr>
        </p:nvSpPr>
        <p:spPr>
          <a:xfrm>
            <a:off x="342899" y="1009650"/>
            <a:ext cx="4270665" cy="3590486"/>
          </a:xfrm>
        </p:spPr>
        <p:txBody>
          <a:bodyPr>
            <a:noAutofit/>
          </a:bodyPr>
          <a:lstStyle/>
          <a:p>
            <a:r>
              <a:rPr lang="en-US" sz="2400" dirty="0">
                <a:latin typeface="Museo Sans Rounded 500" panose="02000000000000000000" pitchFamily="50" charset="0"/>
                <a:hlinkClick r:id="rId3"/>
              </a:rPr>
              <a:t>Button Up Vermont website </a:t>
            </a:r>
            <a:endParaRPr lang="en-US" sz="2400" dirty="0">
              <a:latin typeface="Museo Sans Rounded 500" panose="02000000000000000000" pitchFamily="50" charset="0"/>
            </a:endParaRPr>
          </a:p>
          <a:p>
            <a:pPr lvl="1"/>
            <a:r>
              <a:rPr lang="en-US" sz="2400" dirty="0">
                <a:latin typeface="Museo Sans Rounded 500" panose="02000000000000000000" pitchFamily="50" charset="0"/>
              </a:rPr>
              <a:t>Guidance docs for Community Partners</a:t>
            </a:r>
          </a:p>
          <a:p>
            <a:pPr lvl="1"/>
            <a:r>
              <a:rPr lang="en-US" sz="2400" dirty="0">
                <a:latin typeface="Museo Sans Rounded 500" panose="02000000000000000000" pitchFamily="50" charset="0"/>
              </a:rPr>
              <a:t>Events listing – be sure to post all your events (even tabling)</a:t>
            </a:r>
          </a:p>
          <a:p>
            <a:pPr lvl="1"/>
            <a:r>
              <a:rPr lang="en-US" sz="2400" dirty="0">
                <a:latin typeface="Museo Sans Rounded 500" panose="02000000000000000000" pitchFamily="50" charset="0"/>
              </a:rPr>
              <a:t>Listing of Community Partners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753119" y="1187918"/>
            <a:ext cx="3819380" cy="2864536"/>
          </a:xfrm>
          <a:prstGeom prst="rect">
            <a:avLst/>
          </a:prstGeom>
        </p:spPr>
      </p:pic>
      <p:pic>
        <p:nvPicPr>
          <p:cNvPr id="5" name="Picture 4" descr="17ButtonUp_Logo_PrimaryHorizontal.jpg">
            <a:extLst>
              <a:ext uri="{FF2B5EF4-FFF2-40B4-BE49-F238E27FC236}">
                <a16:creationId xmlns:a16="http://schemas.microsoft.com/office/drawing/2014/main" xmlns="" id="{4B4F2E31-96F8-4F2D-B707-AB4913BC57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31086392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8-02-28 at 3.43.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8680"/>
            <a:ext cx="9144939" cy="5428704"/>
          </a:xfrm>
          <a:prstGeom prst="rect">
            <a:avLst/>
          </a:prstGeom>
        </p:spPr>
      </p:pic>
    </p:spTree>
    <p:extLst>
      <p:ext uri="{BB962C8B-B14F-4D97-AF65-F5344CB8AC3E}">
        <p14:creationId xmlns:p14="http://schemas.microsoft.com/office/powerpoint/2010/main" val="300546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11"/>
            <a:ext cx="8229600" cy="857250"/>
          </a:xfrm>
        </p:spPr>
        <p:txBody>
          <a:bodyPr>
            <a:noAutofit/>
          </a:bodyPr>
          <a:lstStyle/>
          <a:p>
            <a:r>
              <a:rPr lang="en-US" sz="3600" b="1" dirty="0">
                <a:latin typeface="Museo Sans Rounded 500" panose="02000000000000000000" pitchFamily="50" charset="0"/>
              </a:rPr>
              <a:t/>
            </a:r>
            <a:br>
              <a:rPr lang="en-US" sz="3600" b="1" dirty="0">
                <a:latin typeface="Museo Sans Rounded 500" panose="02000000000000000000" pitchFamily="50" charset="0"/>
              </a:rPr>
            </a:br>
            <a:r>
              <a:rPr lang="en-US" sz="3600" b="1" dirty="0">
                <a:latin typeface="Museo Sans Rounded 500" panose="02000000000000000000" pitchFamily="50" charset="0"/>
              </a:rPr>
              <a:t>Social Media +</a:t>
            </a:r>
            <a:r>
              <a:rPr lang="en-US" sz="3600" dirty="0">
                <a:latin typeface="Museo Sans Rounded 500" panose="02000000000000000000" pitchFamily="50" charset="0"/>
              </a:rPr>
              <a:t/>
            </a:r>
            <a:br>
              <a:rPr lang="en-US" sz="3600" dirty="0">
                <a:latin typeface="Museo Sans Rounded 500" panose="02000000000000000000" pitchFamily="50" charset="0"/>
              </a:rPr>
            </a:br>
            <a:endParaRPr lang="en-US" sz="3600" dirty="0">
              <a:latin typeface="Museo Sans Rounded 500" panose="02000000000000000000" pitchFamily="50" charset="0"/>
            </a:endParaRPr>
          </a:p>
        </p:txBody>
      </p:sp>
      <p:sp>
        <p:nvSpPr>
          <p:cNvPr id="3" name="Text Placeholder 2"/>
          <p:cNvSpPr>
            <a:spLocks noGrp="1"/>
          </p:cNvSpPr>
          <p:nvPr>
            <p:ph type="body" sz="quarter" idx="11"/>
          </p:nvPr>
        </p:nvSpPr>
        <p:spPr>
          <a:xfrm>
            <a:off x="3330974" y="1016361"/>
            <a:ext cx="5507181" cy="3590486"/>
          </a:xfrm>
        </p:spPr>
        <p:txBody>
          <a:bodyPr>
            <a:noAutofit/>
          </a:bodyPr>
          <a:lstStyle/>
          <a:p>
            <a:r>
              <a:rPr lang="en-US" sz="2400" dirty="0">
                <a:latin typeface="Museo Sans Rounded 500" panose="02000000000000000000" pitchFamily="50" charset="0"/>
              </a:rPr>
              <a:t>Social media -- focus on Facebook</a:t>
            </a:r>
          </a:p>
          <a:p>
            <a:pPr lvl="0"/>
            <a:r>
              <a:rPr lang="en-US" sz="2400" dirty="0">
                <a:latin typeface="Museo Sans Rounded 500" panose="02000000000000000000" pitchFamily="50" charset="0"/>
              </a:rPr>
              <a:t>Efficiency Vermont will provide content to Community Partners</a:t>
            </a:r>
          </a:p>
          <a:p>
            <a:r>
              <a:rPr lang="en-US" sz="2400" dirty="0">
                <a:latin typeface="Museo Sans Rounded 500" panose="02000000000000000000" pitchFamily="50" charset="0"/>
              </a:rPr>
              <a:t>Efficiency Vermont will cover cost of advertising one event in local newspaper</a:t>
            </a:r>
          </a:p>
          <a:p>
            <a:r>
              <a:rPr lang="en-US" sz="2400" dirty="0">
                <a:latin typeface="Museo Sans Rounded 500" panose="02000000000000000000" pitchFamily="50" charset="0"/>
              </a:rPr>
              <a:t>Share your ideas on the Button Up Community Partner </a:t>
            </a:r>
            <a:r>
              <a:rPr lang="en-US" sz="2400" dirty="0" err="1">
                <a:latin typeface="Museo Sans Rounded 500" panose="02000000000000000000" pitchFamily="50" charset="0"/>
              </a:rPr>
              <a:t>listserve</a:t>
            </a:r>
            <a:endParaRPr lang="en-US" sz="2400" dirty="0">
              <a:latin typeface="Museo Sans Rounded 500" panose="02000000000000000000" pitchFamily="50" charset="0"/>
            </a:endParaRPr>
          </a:p>
          <a:p>
            <a:r>
              <a:rPr lang="en-US" sz="2400" dirty="0">
                <a:latin typeface="Museo Sans Rounded 500" panose="02000000000000000000" pitchFamily="50" charset="0"/>
              </a:rPr>
              <a:t>Take high quality photos and send</a:t>
            </a:r>
          </a:p>
          <a:p>
            <a:endParaRPr lang="en-US" sz="2400" dirty="0"/>
          </a:p>
        </p:txBody>
      </p:sp>
      <p:pic>
        <p:nvPicPr>
          <p:cNvPr id="5" name="Picture 4" descr="17ButtonUp_Logo_PrimaryHorizontal.jpg">
            <a:extLst>
              <a:ext uri="{FF2B5EF4-FFF2-40B4-BE49-F238E27FC236}">
                <a16:creationId xmlns:a16="http://schemas.microsoft.com/office/drawing/2014/main" xmlns="" id="{4B4F2E31-96F8-4F2D-B707-AB4913BC5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pic>
        <p:nvPicPr>
          <p:cNvPr id="7" name="Picture 6" descr="20171111_113506.jpg">
            <a:extLst>
              <a:ext uri="{FF2B5EF4-FFF2-40B4-BE49-F238E27FC236}">
                <a16:creationId xmlns:a16="http://schemas.microsoft.com/office/drawing/2014/main" xmlns="" id="{B353E2EA-319C-4DE5-B398-EF07C2A1F902}"/>
              </a:ext>
            </a:extLst>
          </p:cNvPr>
          <p:cNvPicPr>
            <a:picLocks noChangeAspect="1"/>
          </p:cNvPicPr>
          <p:nvPr/>
        </p:nvPicPr>
        <p:blipFill rotWithShape="1">
          <a:blip r:embed="rId4">
            <a:extLst>
              <a:ext uri="{28A0092B-C50C-407E-A947-70E740481C1C}">
                <a14:useLocalDpi xmlns:a14="http://schemas.microsoft.com/office/drawing/2010/main" val="0"/>
              </a:ext>
            </a:extLst>
          </a:blip>
          <a:srcRect l="17222" r="-4397"/>
          <a:stretch/>
        </p:blipFill>
        <p:spPr>
          <a:xfrm rot="5400000">
            <a:off x="84406" y="1237801"/>
            <a:ext cx="3171178" cy="2728299"/>
          </a:xfrm>
          <a:prstGeom prst="rect">
            <a:avLst/>
          </a:prstGeom>
        </p:spPr>
      </p:pic>
    </p:spTree>
    <p:extLst>
      <p:ext uri="{BB962C8B-B14F-4D97-AF65-F5344CB8AC3E}">
        <p14:creationId xmlns:p14="http://schemas.microsoft.com/office/powerpoint/2010/main" val="12197026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22104-A73D-474D-B142-FAABAB7FC241}"/>
              </a:ext>
            </a:extLst>
          </p:cNvPr>
          <p:cNvSpPr>
            <a:spLocks noGrp="1"/>
          </p:cNvSpPr>
          <p:nvPr>
            <p:ph type="title"/>
          </p:nvPr>
        </p:nvSpPr>
        <p:spPr>
          <a:xfrm>
            <a:off x="457200" y="408175"/>
            <a:ext cx="8229600" cy="857250"/>
          </a:xfrm>
        </p:spPr>
        <p:txBody>
          <a:bodyPr/>
          <a:lstStyle/>
          <a:p>
            <a:r>
              <a:rPr lang="en-US" dirty="0">
                <a:latin typeface="Museo Sans Rounded 500" panose="02000000000000000000" pitchFamily="50" charset="0"/>
              </a:rPr>
              <a:t>BREAK</a:t>
            </a:r>
          </a:p>
        </p:txBody>
      </p:sp>
      <p:sp>
        <p:nvSpPr>
          <p:cNvPr id="3" name="Text Placeholder 2">
            <a:extLst>
              <a:ext uri="{FF2B5EF4-FFF2-40B4-BE49-F238E27FC236}">
                <a16:creationId xmlns:a16="http://schemas.microsoft.com/office/drawing/2014/main" xmlns="" id="{E7B6A9E1-0F1B-472D-B809-E786D0A92133}"/>
              </a:ext>
            </a:extLst>
          </p:cNvPr>
          <p:cNvSpPr>
            <a:spLocks noGrp="1"/>
          </p:cNvSpPr>
          <p:nvPr>
            <p:ph type="body" sz="quarter" idx="11"/>
          </p:nvPr>
        </p:nvSpPr>
        <p:spPr>
          <a:xfrm>
            <a:off x="2402540" y="1265425"/>
            <a:ext cx="4419601" cy="975751"/>
          </a:xfrm>
        </p:spPr>
        <p:txBody>
          <a:bodyPr>
            <a:normAutofit/>
          </a:bodyPr>
          <a:lstStyle/>
          <a:p>
            <a:pPr marL="0" indent="0" algn="ctr">
              <a:buNone/>
            </a:pPr>
            <a:r>
              <a:rPr lang="en-US" sz="3600" b="1" dirty="0">
                <a:latin typeface="Museo Sans Rounded 500" panose="02000000000000000000" pitchFamily="50" charset="0"/>
              </a:rPr>
              <a:t>Get your materials!</a:t>
            </a:r>
          </a:p>
        </p:txBody>
      </p:sp>
      <p:pic>
        <p:nvPicPr>
          <p:cNvPr id="4" name="Picture 3" descr="17ButtonUp_Logo_PrimaryHorizontal.jpg">
            <a:extLst>
              <a:ext uri="{FF2B5EF4-FFF2-40B4-BE49-F238E27FC236}">
                <a16:creationId xmlns:a16="http://schemas.microsoft.com/office/drawing/2014/main" xmlns="" id="{BFAB35F5-6E01-4C83-9066-B05EBD7BA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8878295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Museo Sans Rounded 500" panose="02000000000000000000" pitchFamily="50" charset="0"/>
              </a:rPr>
              <a:t>Button Up Hero</a:t>
            </a:r>
            <a:r>
              <a:rPr lang="en-US" sz="3600" b="1" dirty="0">
                <a:latin typeface="Museo Sans Rounded 500" panose="02000000000000000000" pitchFamily="50" charset="0"/>
              </a:rPr>
              <a:t/>
            </a:r>
            <a:br>
              <a:rPr lang="en-US" sz="3600" b="1" dirty="0">
                <a:latin typeface="Museo Sans Rounded 500" panose="02000000000000000000" pitchFamily="50" charset="0"/>
              </a:rPr>
            </a:br>
            <a:endParaRPr lang="en-US" sz="3600" b="1" dirty="0">
              <a:latin typeface="Museo Sans Rounded 500" panose="02000000000000000000" pitchFamily="50" charset="0"/>
            </a:endParaRPr>
          </a:p>
        </p:txBody>
      </p:sp>
      <p:sp>
        <p:nvSpPr>
          <p:cNvPr id="3" name="Text Placeholder 2"/>
          <p:cNvSpPr>
            <a:spLocks noGrp="1"/>
          </p:cNvSpPr>
          <p:nvPr>
            <p:ph type="body" sz="quarter" idx="11"/>
          </p:nvPr>
        </p:nvSpPr>
        <p:spPr>
          <a:xfrm>
            <a:off x="344440" y="803864"/>
            <a:ext cx="8685260" cy="3872287"/>
          </a:xfrm>
        </p:spPr>
        <p:txBody>
          <a:bodyPr>
            <a:noAutofit/>
          </a:bodyPr>
          <a:lstStyle/>
          <a:p>
            <a:r>
              <a:rPr lang="en-US" sz="2400" dirty="0">
                <a:latin typeface="Museo Sans Rounded 500" panose="02000000000000000000" pitchFamily="50" charset="0"/>
              </a:rPr>
              <a:t>Free walk-through and proposal from energy contractors</a:t>
            </a:r>
          </a:p>
          <a:p>
            <a:r>
              <a:rPr lang="en-US" sz="2400" dirty="0">
                <a:latin typeface="Museo Sans Rounded 500" panose="02000000000000000000" pitchFamily="50" charset="0"/>
              </a:rPr>
              <a:t>Community partners:</a:t>
            </a:r>
          </a:p>
          <a:p>
            <a:pPr lvl="1"/>
            <a:r>
              <a:rPr lang="en-US" sz="2400" dirty="0">
                <a:latin typeface="Museo Sans Rounded 500" panose="02000000000000000000" pitchFamily="50" charset="0"/>
              </a:rPr>
              <a:t>Host kick-off event, conduct additional outreach and follow-up with residents</a:t>
            </a:r>
          </a:p>
          <a:p>
            <a:pPr lvl="1"/>
            <a:r>
              <a:rPr lang="en-US" sz="2400" dirty="0">
                <a:latin typeface="Museo Sans Rounded 500" panose="02000000000000000000" pitchFamily="50" charset="0"/>
              </a:rPr>
              <a:t>Provide free products and Button Up checklist</a:t>
            </a:r>
          </a:p>
        </p:txBody>
      </p:sp>
      <p:pic>
        <p:nvPicPr>
          <p:cNvPr id="6" name="Picture 5" descr="17ButtonUp_Logo_PrimaryHorizontal.jpg">
            <a:extLst>
              <a:ext uri="{FF2B5EF4-FFF2-40B4-BE49-F238E27FC236}">
                <a16:creationId xmlns:a16="http://schemas.microsoft.com/office/drawing/2014/main" xmlns="" id="{D289B2C3-EFB8-44A5-AE23-894E26C9B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40" y="4671390"/>
            <a:ext cx="979484" cy="303747"/>
          </a:xfrm>
          <a:prstGeom prst="rect">
            <a:avLst/>
          </a:prstGeom>
        </p:spPr>
      </p:pic>
      <p:pic>
        <p:nvPicPr>
          <p:cNvPr id="7" name="Picture 6" descr="IMG_20171111_122914059.jpg">
            <a:extLst>
              <a:ext uri="{FF2B5EF4-FFF2-40B4-BE49-F238E27FC236}">
                <a16:creationId xmlns:a16="http://schemas.microsoft.com/office/drawing/2014/main" xmlns="" id="{4BA4EE0B-7A51-41A0-8CC3-92293E1468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5432" y="3176455"/>
            <a:ext cx="3153136" cy="1565600"/>
          </a:xfrm>
          <a:prstGeom prst="rect">
            <a:avLst/>
          </a:prstGeom>
        </p:spPr>
      </p:pic>
    </p:spTree>
    <p:extLst>
      <p:ext uri="{BB962C8B-B14F-4D97-AF65-F5344CB8AC3E}">
        <p14:creationId xmlns:p14="http://schemas.microsoft.com/office/powerpoint/2010/main" val="40877951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BF7724-B974-470F-A473-15EC3A25D556}"/>
              </a:ext>
            </a:extLst>
          </p:cNvPr>
          <p:cNvSpPr>
            <a:spLocks noGrp="1"/>
          </p:cNvSpPr>
          <p:nvPr>
            <p:ph type="title"/>
          </p:nvPr>
        </p:nvSpPr>
        <p:spPr/>
        <p:txBody>
          <a:bodyPr>
            <a:normAutofit/>
          </a:bodyPr>
          <a:lstStyle/>
          <a:p>
            <a:r>
              <a:rPr lang="en-US" sz="3600" dirty="0">
                <a:latin typeface="Museo Sans Rounded 500" panose="02000000000000000000" pitchFamily="50" charset="0"/>
              </a:rPr>
              <a:t>Customer Sign-Up </a:t>
            </a:r>
          </a:p>
        </p:txBody>
      </p:sp>
      <p:sp>
        <p:nvSpPr>
          <p:cNvPr id="3" name="Text Placeholder 2">
            <a:extLst>
              <a:ext uri="{FF2B5EF4-FFF2-40B4-BE49-F238E27FC236}">
                <a16:creationId xmlns:a16="http://schemas.microsoft.com/office/drawing/2014/main" xmlns="" id="{5AA72169-5F31-446B-885F-556612DF8764}"/>
              </a:ext>
            </a:extLst>
          </p:cNvPr>
          <p:cNvSpPr>
            <a:spLocks noGrp="1"/>
          </p:cNvSpPr>
          <p:nvPr>
            <p:ph type="body" sz="quarter" idx="11"/>
          </p:nvPr>
        </p:nvSpPr>
        <p:spPr>
          <a:xfrm>
            <a:off x="242048" y="1160264"/>
            <a:ext cx="6044452" cy="3505253"/>
          </a:xfrm>
        </p:spPr>
        <p:txBody>
          <a:bodyPr>
            <a:normAutofit fontScale="92500"/>
          </a:bodyPr>
          <a:lstStyle/>
          <a:p>
            <a:r>
              <a:rPr lang="en-US" sz="2400" dirty="0">
                <a:latin typeface="Museo Sans Rounded 500" panose="02000000000000000000" pitchFamily="50" charset="0"/>
              </a:rPr>
              <a:t>Community partners </a:t>
            </a:r>
            <a:r>
              <a:rPr lang="en-US" sz="2400" b="1" dirty="0">
                <a:latin typeface="Museo Sans Rounded 500" panose="02000000000000000000" pitchFamily="50" charset="0"/>
                <a:sym typeface="Symbol" panose="05050102010706020507" pitchFamily="18" charset="2"/>
              </a:rPr>
              <a:t>- </a:t>
            </a:r>
            <a:r>
              <a:rPr lang="en-US" sz="2400" dirty="0">
                <a:latin typeface="Museo Sans Rounded 500" panose="02000000000000000000" pitchFamily="50" charset="0"/>
              </a:rPr>
              <a:t>drive residents to sign up</a:t>
            </a:r>
          </a:p>
          <a:p>
            <a:r>
              <a:rPr lang="en-US" sz="2400" dirty="0">
                <a:latin typeface="Museo Sans Rounded 500" panose="02000000000000000000" pitchFamily="50" charset="0"/>
              </a:rPr>
              <a:t>Customer completes </a:t>
            </a:r>
            <a:r>
              <a:rPr lang="en-US" sz="2400" dirty="0">
                <a:latin typeface="Museo Sans Rounded 500" panose="02000000000000000000" pitchFamily="50" charset="0"/>
                <a:hlinkClick r:id="rId3"/>
              </a:rPr>
              <a:t>on-line survey </a:t>
            </a:r>
            <a:r>
              <a:rPr lang="en-US" sz="2400" dirty="0">
                <a:latin typeface="Museo Sans Rounded 500" panose="02000000000000000000" pitchFamily="50" charset="0"/>
              </a:rPr>
              <a:t>(hard copies available too)</a:t>
            </a:r>
          </a:p>
          <a:p>
            <a:pPr lvl="1"/>
            <a:r>
              <a:rPr lang="en-US" sz="2400" dirty="0">
                <a:latin typeface="Museo Sans Rounded 500" panose="02000000000000000000" pitchFamily="50" charset="0"/>
              </a:rPr>
              <a:t>Information about home characteristics and energy use, and select contractor </a:t>
            </a:r>
          </a:p>
          <a:p>
            <a:r>
              <a:rPr lang="en-US" sz="2400" dirty="0">
                <a:latin typeface="Museo Sans Rounded 500" panose="02000000000000000000" pitchFamily="50" charset="0"/>
              </a:rPr>
              <a:t>Contractors signed up for each community</a:t>
            </a:r>
          </a:p>
          <a:p>
            <a:r>
              <a:rPr lang="en-US" sz="2400" dirty="0">
                <a:latin typeface="Museo Sans Rounded 500" panose="02000000000000000000" pitchFamily="50" charset="0"/>
              </a:rPr>
              <a:t>Contractor, customer, and Efficiency Vermont get a copy of customer survey</a:t>
            </a:r>
          </a:p>
          <a:p>
            <a:endParaRPr lang="en-US" dirty="0"/>
          </a:p>
        </p:txBody>
      </p:sp>
      <p:pic>
        <p:nvPicPr>
          <p:cNvPr id="6" name="Picture 5" descr="17ButtonUp_Logo_PrimaryHorizontal.jpg">
            <a:extLst>
              <a:ext uri="{FF2B5EF4-FFF2-40B4-BE49-F238E27FC236}">
                <a16:creationId xmlns:a16="http://schemas.microsoft.com/office/drawing/2014/main" xmlns="" id="{64BAA64A-500C-4A4F-BBBF-02FD62EB6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4592782"/>
            <a:ext cx="1234665" cy="382881"/>
          </a:xfrm>
          <a:prstGeom prst="rect">
            <a:avLst/>
          </a:prstGeom>
        </p:spPr>
      </p:pic>
      <p:pic>
        <p:nvPicPr>
          <p:cNvPr id="5" name="Picture 4" descr="20171111_113506.jpg">
            <a:extLst>
              <a:ext uri="{FF2B5EF4-FFF2-40B4-BE49-F238E27FC236}">
                <a16:creationId xmlns:a16="http://schemas.microsoft.com/office/drawing/2014/main" xmlns="" id="{B6F7814E-6B40-4A0E-9F92-7F22F65581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222" r="-4397"/>
          <a:stretch/>
        </p:blipFill>
        <p:spPr>
          <a:xfrm rot="5400000">
            <a:off x="6292155" y="1377604"/>
            <a:ext cx="2763062" cy="2504209"/>
          </a:xfrm>
          <a:prstGeom prst="rect">
            <a:avLst/>
          </a:prstGeom>
        </p:spPr>
      </p:pic>
    </p:spTree>
    <p:extLst>
      <p:ext uri="{BB962C8B-B14F-4D97-AF65-F5344CB8AC3E}">
        <p14:creationId xmlns:p14="http://schemas.microsoft.com/office/powerpoint/2010/main" val="27942118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A2FD5-EB1B-4006-837F-5D2CE149F74C}"/>
              </a:ext>
            </a:extLst>
          </p:cNvPr>
          <p:cNvSpPr>
            <a:spLocks noGrp="1"/>
          </p:cNvSpPr>
          <p:nvPr>
            <p:ph type="title"/>
          </p:nvPr>
        </p:nvSpPr>
        <p:spPr/>
        <p:txBody>
          <a:bodyPr>
            <a:normAutofit fontScale="90000"/>
          </a:bodyPr>
          <a:lstStyle/>
          <a:p>
            <a:r>
              <a:rPr lang="en-US" dirty="0"/>
              <a:t/>
            </a:r>
            <a:br>
              <a:rPr lang="en-US" dirty="0"/>
            </a:br>
            <a:r>
              <a:rPr lang="en-US" sz="4000" dirty="0">
                <a:latin typeface="Museo Sans Rounded 500" panose="02000000000000000000" pitchFamily="50" charset="0"/>
              </a:rPr>
              <a:t>Agenda</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92A3356D-3FCF-460C-BB09-5FE3235585A7}"/>
              </a:ext>
            </a:extLst>
          </p:cNvPr>
          <p:cNvSpPr>
            <a:spLocks noGrp="1"/>
          </p:cNvSpPr>
          <p:nvPr>
            <p:ph idx="1"/>
          </p:nvPr>
        </p:nvSpPr>
        <p:spPr/>
        <p:txBody>
          <a:bodyPr>
            <a:normAutofit/>
          </a:bodyPr>
          <a:lstStyle/>
          <a:p>
            <a:r>
              <a:rPr lang="en-US" sz="2400" dirty="0">
                <a:latin typeface="Museo Sans Rounded 500" panose="02000000000000000000" pitchFamily="50" charset="0"/>
              </a:rPr>
              <a:t>Button Up Vermont Overview</a:t>
            </a:r>
          </a:p>
          <a:p>
            <a:r>
              <a:rPr lang="en-US" sz="2400" dirty="0">
                <a:latin typeface="Museo Sans Rounded 500" panose="02000000000000000000" pitchFamily="50" charset="0"/>
              </a:rPr>
              <a:t>Engaging Community Members</a:t>
            </a:r>
          </a:p>
          <a:p>
            <a:r>
              <a:rPr lang="en-US" sz="2400" dirty="0">
                <a:latin typeface="Museo Sans Rounded 500" panose="02000000000000000000" pitchFamily="50" charset="0"/>
              </a:rPr>
              <a:t>Button Up Checklist and Free Products</a:t>
            </a:r>
          </a:p>
          <a:p>
            <a:r>
              <a:rPr lang="en-US" sz="2400" dirty="0">
                <a:latin typeface="Museo Sans Rounded 500" panose="02000000000000000000" pitchFamily="50" charset="0"/>
              </a:rPr>
              <a:t>Button Up website and social media</a:t>
            </a:r>
          </a:p>
          <a:p>
            <a:r>
              <a:rPr lang="en-US" sz="2400" dirty="0">
                <a:latin typeface="Museo Sans Rounded 500" panose="02000000000000000000" pitchFamily="50" charset="0"/>
              </a:rPr>
              <a:t>Break – collect educational and other materials</a:t>
            </a:r>
          </a:p>
          <a:p>
            <a:r>
              <a:rPr lang="en-US" sz="2400" dirty="0">
                <a:latin typeface="Museo Sans Rounded 500" panose="02000000000000000000" pitchFamily="50" charset="0"/>
              </a:rPr>
              <a:t>Button Up Hero – Deep Dive</a:t>
            </a:r>
          </a:p>
          <a:p>
            <a:endParaRPr lang="en-US" dirty="0"/>
          </a:p>
        </p:txBody>
      </p:sp>
    </p:spTree>
    <p:extLst>
      <p:ext uri="{BB962C8B-B14F-4D97-AF65-F5344CB8AC3E}">
        <p14:creationId xmlns:p14="http://schemas.microsoft.com/office/powerpoint/2010/main" val="1568102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BF7724-B974-470F-A473-15EC3A25D556}"/>
              </a:ext>
            </a:extLst>
          </p:cNvPr>
          <p:cNvSpPr>
            <a:spLocks noGrp="1"/>
          </p:cNvSpPr>
          <p:nvPr>
            <p:ph type="title"/>
          </p:nvPr>
        </p:nvSpPr>
        <p:spPr/>
        <p:txBody>
          <a:bodyPr>
            <a:normAutofit/>
          </a:bodyPr>
          <a:lstStyle/>
          <a:p>
            <a:r>
              <a:rPr lang="en-US" sz="3600" dirty="0">
                <a:latin typeface="Museo Sans Rounded 500" panose="02000000000000000000" pitchFamily="50" charset="0"/>
              </a:rPr>
              <a:t>Customer Follow-Up</a:t>
            </a:r>
          </a:p>
        </p:txBody>
      </p:sp>
      <p:sp>
        <p:nvSpPr>
          <p:cNvPr id="3" name="Text Placeholder 2">
            <a:extLst>
              <a:ext uri="{FF2B5EF4-FFF2-40B4-BE49-F238E27FC236}">
                <a16:creationId xmlns:a16="http://schemas.microsoft.com/office/drawing/2014/main" xmlns="" id="{5AA72169-5F31-446B-885F-556612DF8764}"/>
              </a:ext>
            </a:extLst>
          </p:cNvPr>
          <p:cNvSpPr>
            <a:spLocks noGrp="1"/>
          </p:cNvSpPr>
          <p:nvPr>
            <p:ph type="body" sz="quarter" idx="11"/>
          </p:nvPr>
        </p:nvSpPr>
        <p:spPr>
          <a:xfrm>
            <a:off x="342899" y="1169602"/>
            <a:ext cx="7637319" cy="3335480"/>
          </a:xfrm>
        </p:spPr>
        <p:txBody>
          <a:bodyPr>
            <a:normAutofit/>
          </a:bodyPr>
          <a:lstStyle/>
          <a:p>
            <a:r>
              <a:rPr lang="en-US" sz="2400" dirty="0">
                <a:latin typeface="Museo Sans Rounded 500" panose="02000000000000000000" pitchFamily="50" charset="0"/>
              </a:rPr>
              <a:t>Contractor responds to homeowner within 3 days and sets up time for walk-through</a:t>
            </a:r>
          </a:p>
          <a:p>
            <a:r>
              <a:rPr lang="en-US" sz="2400" dirty="0">
                <a:latin typeface="Museo Sans Rounded 500" panose="02000000000000000000" pitchFamily="50" charset="0"/>
              </a:rPr>
              <a:t>Efficiency Vermont will provide Community Partners with list of individuals who sign-up for walk-through and where they are in the process</a:t>
            </a:r>
          </a:p>
          <a:p>
            <a:r>
              <a:rPr lang="en-US" sz="2400" dirty="0">
                <a:latin typeface="Museo Sans Rounded 500" panose="02000000000000000000" pitchFamily="50" charset="0"/>
              </a:rPr>
              <a:t>Efficiency Vermont will coordinate with contractors </a:t>
            </a:r>
          </a:p>
          <a:p>
            <a:r>
              <a:rPr lang="en-US" sz="2400" dirty="0">
                <a:latin typeface="Museo Sans Rounded 500" panose="02000000000000000000" pitchFamily="50" charset="0"/>
              </a:rPr>
              <a:t>Community Partners follow-up with customers to encourage them to move forward</a:t>
            </a:r>
          </a:p>
          <a:p>
            <a:endParaRPr lang="en-US" dirty="0"/>
          </a:p>
        </p:txBody>
      </p:sp>
      <p:pic>
        <p:nvPicPr>
          <p:cNvPr id="6" name="Picture 5" descr="17ButtonUp_Logo_PrimaryHorizontal.jpg">
            <a:extLst>
              <a:ext uri="{FF2B5EF4-FFF2-40B4-BE49-F238E27FC236}">
                <a16:creationId xmlns:a16="http://schemas.microsoft.com/office/drawing/2014/main" xmlns="" id="{64BAA64A-500C-4A4F-BBBF-02FD62EB6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4592782"/>
            <a:ext cx="1234665" cy="382881"/>
          </a:xfrm>
          <a:prstGeom prst="rect">
            <a:avLst/>
          </a:prstGeom>
        </p:spPr>
      </p:pic>
    </p:spTree>
    <p:extLst>
      <p:ext uri="{BB962C8B-B14F-4D97-AF65-F5344CB8AC3E}">
        <p14:creationId xmlns:p14="http://schemas.microsoft.com/office/powerpoint/2010/main" val="34888889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BF7724-B974-470F-A473-15EC3A25D556}"/>
              </a:ext>
            </a:extLst>
          </p:cNvPr>
          <p:cNvSpPr>
            <a:spLocks noGrp="1"/>
          </p:cNvSpPr>
          <p:nvPr>
            <p:ph type="title"/>
          </p:nvPr>
        </p:nvSpPr>
        <p:spPr>
          <a:xfrm>
            <a:off x="342900" y="350925"/>
            <a:ext cx="8229600" cy="857250"/>
          </a:xfrm>
        </p:spPr>
        <p:txBody>
          <a:bodyPr>
            <a:normAutofit fontScale="90000"/>
          </a:bodyPr>
          <a:lstStyle/>
          <a:p>
            <a:r>
              <a:rPr lang="en-US" b="1" dirty="0"/>
              <a:t> </a:t>
            </a:r>
            <a:br>
              <a:rPr lang="en-US" b="1" dirty="0"/>
            </a:br>
            <a:r>
              <a:rPr lang="en-US" sz="4000" b="1" dirty="0">
                <a:latin typeface="Museo Sans Rounded 500" panose="02000000000000000000" pitchFamily="50" charset="0"/>
              </a:rPr>
              <a:t>Contractor Walk-Through/Proposal</a:t>
            </a:r>
            <a:r>
              <a:rPr lang="en-US" b="1" dirty="0"/>
              <a:t/>
            </a:r>
            <a:br>
              <a:rPr lang="en-US" b="1" dirty="0"/>
            </a:br>
            <a:endParaRPr lang="en-US" sz="3600" dirty="0">
              <a:latin typeface="Museo Sans Rounded 500" panose="02000000000000000000" pitchFamily="50" charset="0"/>
            </a:endParaRPr>
          </a:p>
        </p:txBody>
      </p:sp>
      <p:sp>
        <p:nvSpPr>
          <p:cNvPr id="3" name="Text Placeholder 2">
            <a:extLst>
              <a:ext uri="{FF2B5EF4-FFF2-40B4-BE49-F238E27FC236}">
                <a16:creationId xmlns:a16="http://schemas.microsoft.com/office/drawing/2014/main" xmlns="" id="{5AA72169-5F31-446B-885F-556612DF8764}"/>
              </a:ext>
            </a:extLst>
          </p:cNvPr>
          <p:cNvSpPr>
            <a:spLocks noGrp="1"/>
          </p:cNvSpPr>
          <p:nvPr>
            <p:ph type="body" sz="quarter" idx="11"/>
          </p:nvPr>
        </p:nvSpPr>
        <p:spPr>
          <a:xfrm>
            <a:off x="3657600" y="1412109"/>
            <a:ext cx="5278582" cy="3563553"/>
          </a:xfrm>
        </p:spPr>
        <p:txBody>
          <a:bodyPr>
            <a:normAutofit lnSpcReduction="10000"/>
          </a:bodyPr>
          <a:lstStyle/>
          <a:p>
            <a:r>
              <a:rPr lang="en-US" sz="2400" dirty="0">
                <a:latin typeface="Museo Sans Rounded 500" panose="02000000000000000000" pitchFamily="50" charset="0"/>
              </a:rPr>
              <a:t>Visual assessment of energy saving opportunities (i.e. air sealing and insulation)</a:t>
            </a:r>
          </a:p>
          <a:p>
            <a:r>
              <a:rPr lang="en-US" sz="2400" dirty="0">
                <a:latin typeface="Museo Sans Rounded 500" panose="02000000000000000000" pitchFamily="50" charset="0"/>
              </a:rPr>
              <a:t>No blower door</a:t>
            </a:r>
          </a:p>
          <a:p>
            <a:r>
              <a:rPr lang="en-US" sz="2400" dirty="0">
                <a:latin typeface="Museo Sans Rounded 500" panose="02000000000000000000" pitchFamily="50" charset="0"/>
              </a:rPr>
              <a:t>Takes 1 – 1 ½ hours</a:t>
            </a:r>
          </a:p>
          <a:p>
            <a:r>
              <a:rPr lang="en-US" sz="2400" dirty="0">
                <a:latin typeface="Museo Sans Rounded 500" panose="02000000000000000000" pitchFamily="50" charset="0"/>
              </a:rPr>
              <a:t>Customer should be present</a:t>
            </a:r>
          </a:p>
          <a:p>
            <a:r>
              <a:rPr lang="en-US" sz="2400" dirty="0">
                <a:latin typeface="Museo Sans Rounded 500" panose="02000000000000000000" pitchFamily="50" charset="0"/>
              </a:rPr>
              <a:t>Contractor provides free proposal with scope, and estimated savings and cost </a:t>
            </a:r>
          </a:p>
          <a:p>
            <a:endParaRPr lang="en-US" dirty="0"/>
          </a:p>
        </p:txBody>
      </p:sp>
      <p:pic>
        <p:nvPicPr>
          <p:cNvPr id="6" name="Picture 5" descr="17ButtonUp_Logo_PrimaryHorizontal.jpg">
            <a:extLst>
              <a:ext uri="{FF2B5EF4-FFF2-40B4-BE49-F238E27FC236}">
                <a16:creationId xmlns:a16="http://schemas.microsoft.com/office/drawing/2014/main" xmlns="" id="{64BAA64A-500C-4A4F-BBBF-02FD62EB6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4592782"/>
            <a:ext cx="1234665" cy="382881"/>
          </a:xfrm>
          <a:prstGeom prst="rect">
            <a:avLst/>
          </a:prstGeom>
        </p:spPr>
      </p:pic>
      <p:pic>
        <p:nvPicPr>
          <p:cNvPr id="5" name="Picture 4" descr="image001.jpg">
            <a:extLst>
              <a:ext uri="{FF2B5EF4-FFF2-40B4-BE49-F238E27FC236}">
                <a16:creationId xmlns:a16="http://schemas.microsoft.com/office/drawing/2014/main" xmlns="" id="{54876281-D0D0-45AC-8C4F-3E988862C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43" y="1506682"/>
            <a:ext cx="3138578" cy="2358735"/>
          </a:xfrm>
          <a:prstGeom prst="rect">
            <a:avLst/>
          </a:prstGeom>
        </p:spPr>
      </p:pic>
    </p:spTree>
    <p:extLst>
      <p:ext uri="{BB962C8B-B14F-4D97-AF65-F5344CB8AC3E}">
        <p14:creationId xmlns:p14="http://schemas.microsoft.com/office/powerpoint/2010/main" val="18143701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BF7724-B974-470F-A473-15EC3A25D556}"/>
              </a:ext>
            </a:extLst>
          </p:cNvPr>
          <p:cNvSpPr>
            <a:spLocks noGrp="1"/>
          </p:cNvSpPr>
          <p:nvPr>
            <p:ph type="title"/>
          </p:nvPr>
        </p:nvSpPr>
        <p:spPr/>
        <p:txBody>
          <a:bodyPr>
            <a:normAutofit/>
          </a:bodyPr>
          <a:lstStyle/>
          <a:p>
            <a:r>
              <a:rPr lang="en-US" sz="3600" dirty="0">
                <a:latin typeface="Museo Sans Rounded 500" panose="02000000000000000000" pitchFamily="50" charset="0"/>
              </a:rPr>
              <a:t>Kick-Off Event</a:t>
            </a:r>
          </a:p>
        </p:txBody>
      </p:sp>
      <p:sp>
        <p:nvSpPr>
          <p:cNvPr id="3" name="Text Placeholder 2">
            <a:extLst>
              <a:ext uri="{FF2B5EF4-FFF2-40B4-BE49-F238E27FC236}">
                <a16:creationId xmlns:a16="http://schemas.microsoft.com/office/drawing/2014/main" xmlns="" id="{5AA72169-5F31-446B-885F-556612DF8764}"/>
              </a:ext>
            </a:extLst>
          </p:cNvPr>
          <p:cNvSpPr>
            <a:spLocks noGrp="1"/>
          </p:cNvSpPr>
          <p:nvPr>
            <p:ph type="body" sz="quarter" idx="11"/>
          </p:nvPr>
        </p:nvSpPr>
        <p:spPr>
          <a:xfrm>
            <a:off x="342900" y="1191810"/>
            <a:ext cx="4405746" cy="3335480"/>
          </a:xfrm>
        </p:spPr>
        <p:txBody>
          <a:bodyPr>
            <a:normAutofit/>
          </a:bodyPr>
          <a:lstStyle/>
          <a:p>
            <a:pPr marL="0" indent="0">
              <a:buNone/>
            </a:pPr>
            <a:r>
              <a:rPr lang="en-US" sz="2400" b="1" dirty="0">
                <a:latin typeface="Museo Sans Rounded 500" panose="02000000000000000000" pitchFamily="50" charset="0"/>
              </a:rPr>
              <a:t>Agenda</a:t>
            </a:r>
          </a:p>
          <a:p>
            <a:r>
              <a:rPr lang="en-US" sz="2400" dirty="0">
                <a:latin typeface="Museo Sans Rounded 500" panose="02000000000000000000" pitchFamily="50" charset="0"/>
              </a:rPr>
              <a:t>Welcome and Introductions </a:t>
            </a:r>
          </a:p>
          <a:p>
            <a:r>
              <a:rPr lang="en-US" sz="2400" dirty="0">
                <a:latin typeface="Museo Sans Rounded 500" panose="02000000000000000000" pitchFamily="50" charset="0"/>
              </a:rPr>
              <a:t>Button Up Presentation</a:t>
            </a:r>
          </a:p>
          <a:p>
            <a:r>
              <a:rPr lang="en-US" sz="2400" dirty="0">
                <a:latin typeface="Museo Sans Rounded 500" panose="02000000000000000000" pitchFamily="50" charset="0"/>
              </a:rPr>
              <a:t>Local champions</a:t>
            </a:r>
          </a:p>
          <a:p>
            <a:r>
              <a:rPr lang="en-US" sz="2400" dirty="0">
                <a:latin typeface="Museo Sans Rounded 500" panose="02000000000000000000" pitchFamily="50" charset="0"/>
              </a:rPr>
              <a:t>Meet the Contractors</a:t>
            </a:r>
          </a:p>
          <a:p>
            <a:r>
              <a:rPr lang="en-US" sz="2400" dirty="0">
                <a:latin typeface="Museo Sans Rounded 500" panose="02000000000000000000" pitchFamily="50" charset="0"/>
              </a:rPr>
              <a:t>Q&amp;A </a:t>
            </a:r>
          </a:p>
          <a:p>
            <a:r>
              <a:rPr lang="en-US" sz="2400" dirty="0">
                <a:latin typeface="Museo Sans Rounded 500" panose="02000000000000000000" pitchFamily="50" charset="0"/>
              </a:rPr>
              <a:t>Chat with contractors </a:t>
            </a:r>
          </a:p>
          <a:p>
            <a:endParaRPr lang="en-US" dirty="0"/>
          </a:p>
        </p:txBody>
      </p:sp>
      <p:pic>
        <p:nvPicPr>
          <p:cNvPr id="4" name="Picture 3" descr="NorwichEnergy Comm 10-31-17 1.jpg">
            <a:extLst>
              <a:ext uri="{FF2B5EF4-FFF2-40B4-BE49-F238E27FC236}">
                <a16:creationId xmlns:a16="http://schemas.microsoft.com/office/drawing/2014/main" xmlns="" id="{F3E58FBA-2C7C-4BBE-9D8B-A63792347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989" y="1299702"/>
            <a:ext cx="3616548" cy="2712411"/>
          </a:xfrm>
          <a:prstGeom prst="rect">
            <a:avLst/>
          </a:prstGeom>
        </p:spPr>
      </p:pic>
      <p:pic>
        <p:nvPicPr>
          <p:cNvPr id="6" name="Picture 5" descr="17ButtonUp_Logo_PrimaryHorizontal.jpg">
            <a:extLst>
              <a:ext uri="{FF2B5EF4-FFF2-40B4-BE49-F238E27FC236}">
                <a16:creationId xmlns:a16="http://schemas.microsoft.com/office/drawing/2014/main" xmlns="" id="{64BAA64A-500C-4A4F-BBBF-02FD62EB6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4592782"/>
            <a:ext cx="1234665" cy="382881"/>
          </a:xfrm>
          <a:prstGeom prst="rect">
            <a:avLst/>
          </a:prstGeom>
        </p:spPr>
      </p:pic>
    </p:spTree>
    <p:extLst>
      <p:ext uri="{BB962C8B-B14F-4D97-AF65-F5344CB8AC3E}">
        <p14:creationId xmlns:p14="http://schemas.microsoft.com/office/powerpoint/2010/main" val="421678215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E0D6FD-4314-455B-94F2-735E4BA6CA30}"/>
              </a:ext>
            </a:extLst>
          </p:cNvPr>
          <p:cNvSpPr>
            <a:spLocks noGrp="1"/>
          </p:cNvSpPr>
          <p:nvPr>
            <p:ph type="title"/>
          </p:nvPr>
        </p:nvSpPr>
        <p:spPr/>
        <p:txBody>
          <a:bodyPr>
            <a:normAutofit/>
          </a:bodyPr>
          <a:lstStyle/>
          <a:p>
            <a:r>
              <a:rPr lang="en-US" sz="3600" dirty="0">
                <a:latin typeface="Museo Sans Rounded 500" panose="02000000000000000000" pitchFamily="50" charset="0"/>
              </a:rPr>
              <a:t>Timeline</a:t>
            </a:r>
          </a:p>
        </p:txBody>
      </p:sp>
      <p:graphicFrame>
        <p:nvGraphicFramePr>
          <p:cNvPr id="10" name="Table 9">
            <a:extLst>
              <a:ext uri="{FF2B5EF4-FFF2-40B4-BE49-F238E27FC236}">
                <a16:creationId xmlns:a16="http://schemas.microsoft.com/office/drawing/2014/main" xmlns="" id="{E194C693-2605-4E3B-A876-B579742706B6}"/>
              </a:ext>
            </a:extLst>
          </p:cNvPr>
          <p:cNvGraphicFramePr>
            <a:graphicFrameLocks noGrp="1"/>
          </p:cNvGraphicFramePr>
          <p:nvPr>
            <p:extLst>
              <p:ext uri="{D42A27DB-BD31-4B8C-83A1-F6EECF244321}">
                <p14:modId xmlns:p14="http://schemas.microsoft.com/office/powerpoint/2010/main" val="576456130"/>
              </p:ext>
            </p:extLst>
          </p:nvPr>
        </p:nvGraphicFramePr>
        <p:xfrm>
          <a:off x="550718" y="1063229"/>
          <a:ext cx="8167255" cy="3184072"/>
        </p:xfrm>
        <a:graphic>
          <a:graphicData uri="http://schemas.openxmlformats.org/drawingml/2006/table">
            <a:tbl>
              <a:tblPr firstRow="1" firstCol="1" bandRow="1">
                <a:tableStyleId>{5C22544A-7EE6-4342-B048-85BDC9FD1C3A}</a:tableStyleId>
              </a:tblPr>
              <a:tblGrid>
                <a:gridCol w="4021282">
                  <a:extLst>
                    <a:ext uri="{9D8B030D-6E8A-4147-A177-3AD203B41FA5}">
                      <a16:colId xmlns:a16="http://schemas.microsoft.com/office/drawing/2014/main" xmlns="" val="395456561"/>
                    </a:ext>
                  </a:extLst>
                </a:gridCol>
                <a:gridCol w="4145973">
                  <a:extLst>
                    <a:ext uri="{9D8B030D-6E8A-4147-A177-3AD203B41FA5}">
                      <a16:colId xmlns:a16="http://schemas.microsoft.com/office/drawing/2014/main" xmlns="" val="2096651653"/>
                    </a:ext>
                  </a:extLst>
                </a:gridCol>
              </a:tblGrid>
              <a:tr h="322767">
                <a:tc>
                  <a:txBody>
                    <a:bodyPr/>
                    <a:lstStyle/>
                    <a:p>
                      <a:pPr marL="0" marR="0" algn="ctr">
                        <a:lnSpc>
                          <a:spcPct val="107000"/>
                        </a:lnSpc>
                        <a:spcBef>
                          <a:spcPts val="0"/>
                        </a:spcBef>
                        <a:spcAft>
                          <a:spcPts val="800"/>
                        </a:spcAft>
                      </a:pPr>
                      <a:r>
                        <a:rPr lang="en-US" sz="1800" dirty="0">
                          <a:solidFill>
                            <a:schemeClr val="tx1"/>
                          </a:solidFill>
                          <a:effectLst/>
                        </a:rPr>
                        <a:t>Milestones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800"/>
                        </a:spcAft>
                      </a:pPr>
                      <a:r>
                        <a:rPr lang="en-US" sz="1800" dirty="0">
                          <a:solidFill>
                            <a:schemeClr val="tx1"/>
                          </a:solidFill>
                          <a:effectLst/>
                        </a:rPr>
                        <a:t>Timeline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2458667004"/>
                  </a:ext>
                </a:extLst>
              </a:tr>
              <a:tr h="322767">
                <a:tc>
                  <a:txBody>
                    <a:bodyPr/>
                    <a:lstStyle/>
                    <a:p>
                      <a:pPr marL="0" marR="0">
                        <a:lnSpc>
                          <a:spcPct val="107000"/>
                        </a:lnSpc>
                        <a:spcBef>
                          <a:spcPts val="0"/>
                        </a:spcBef>
                        <a:spcAft>
                          <a:spcPts val="800"/>
                        </a:spcAft>
                      </a:pPr>
                      <a:r>
                        <a:rPr lang="en-US" sz="1800" b="0" dirty="0">
                          <a:solidFill>
                            <a:schemeClr val="tx1"/>
                          </a:solidFill>
                          <a:effectLst/>
                        </a:rPr>
                        <a:t>Team organizing, training, and planning</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800"/>
                        </a:spcAft>
                      </a:pPr>
                      <a:r>
                        <a:rPr lang="en-US" sz="1800" dirty="0">
                          <a:effectLst/>
                        </a:rPr>
                        <a:t>September – October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3148110145"/>
                  </a:ext>
                </a:extLst>
              </a:tr>
              <a:tr h="322767">
                <a:tc>
                  <a:txBody>
                    <a:bodyPr/>
                    <a:lstStyle/>
                    <a:p>
                      <a:pPr marL="0" marR="0">
                        <a:lnSpc>
                          <a:spcPct val="107000"/>
                        </a:lnSpc>
                        <a:spcBef>
                          <a:spcPts val="0"/>
                        </a:spcBef>
                        <a:spcAft>
                          <a:spcPts val="800"/>
                        </a:spcAft>
                      </a:pPr>
                      <a:r>
                        <a:rPr lang="en-US" sz="1800" b="0" dirty="0">
                          <a:solidFill>
                            <a:schemeClr val="tx1"/>
                          </a:solidFill>
                          <a:effectLst/>
                        </a:rPr>
                        <a:t>Promote and host kick-off events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800"/>
                        </a:spcAft>
                      </a:pPr>
                      <a:r>
                        <a:rPr lang="en-US" sz="1800" dirty="0">
                          <a:effectLst/>
                        </a:rPr>
                        <a:t>Late October – early November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965526509"/>
                  </a:ext>
                </a:extLst>
              </a:tr>
              <a:tr h="322767">
                <a:tc>
                  <a:txBody>
                    <a:bodyPr/>
                    <a:lstStyle/>
                    <a:p>
                      <a:pPr marL="0" marR="0">
                        <a:lnSpc>
                          <a:spcPct val="107000"/>
                        </a:lnSpc>
                        <a:spcBef>
                          <a:spcPts val="0"/>
                        </a:spcBef>
                        <a:spcAft>
                          <a:spcPts val="800"/>
                        </a:spcAft>
                      </a:pPr>
                      <a:r>
                        <a:rPr lang="en-US" sz="1800" b="0">
                          <a:solidFill>
                            <a:schemeClr val="tx1"/>
                          </a:solidFill>
                          <a:effectLst/>
                        </a:rPr>
                        <a:t>Additional outreach to community members</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800"/>
                        </a:spcAft>
                      </a:pPr>
                      <a:r>
                        <a:rPr lang="en-US" sz="1800" dirty="0">
                          <a:effectLst/>
                        </a:rPr>
                        <a:t>October – December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3180104470"/>
                  </a:ext>
                </a:extLst>
              </a:tr>
              <a:tr h="322767">
                <a:tc>
                  <a:txBody>
                    <a:bodyPr/>
                    <a:lstStyle/>
                    <a:p>
                      <a:pPr marL="0" marR="0">
                        <a:lnSpc>
                          <a:spcPct val="107000"/>
                        </a:lnSpc>
                        <a:spcBef>
                          <a:spcPts val="0"/>
                        </a:spcBef>
                        <a:spcAft>
                          <a:spcPts val="800"/>
                        </a:spcAft>
                      </a:pPr>
                      <a:r>
                        <a:rPr lang="en-US" sz="1800" b="0">
                          <a:solidFill>
                            <a:schemeClr val="tx1"/>
                          </a:solidFill>
                          <a:effectLst/>
                        </a:rPr>
                        <a:t>Sign-up deadline for free walk-through</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800"/>
                        </a:spcAft>
                      </a:pPr>
                      <a:r>
                        <a:rPr lang="en-US" sz="1800" dirty="0">
                          <a:effectLst/>
                        </a:rPr>
                        <a:t>December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3604277065"/>
                  </a:ext>
                </a:extLst>
              </a:tr>
              <a:tr h="322767">
                <a:tc>
                  <a:txBody>
                    <a:bodyPr/>
                    <a:lstStyle/>
                    <a:p>
                      <a:pPr marL="0" marR="0">
                        <a:lnSpc>
                          <a:spcPct val="107000"/>
                        </a:lnSpc>
                        <a:spcBef>
                          <a:spcPts val="0"/>
                        </a:spcBef>
                        <a:spcAft>
                          <a:spcPts val="800"/>
                        </a:spcAft>
                      </a:pPr>
                      <a:r>
                        <a:rPr lang="en-US" sz="1800" b="0">
                          <a:solidFill>
                            <a:schemeClr val="tx1"/>
                          </a:solidFill>
                          <a:effectLst/>
                        </a:rPr>
                        <a:t>Contractors conduct free walk-throughs</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800"/>
                        </a:spcAft>
                      </a:pPr>
                      <a:r>
                        <a:rPr lang="en-US" sz="1800" dirty="0">
                          <a:effectLst/>
                        </a:rPr>
                        <a:t>October 1 – March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471920895"/>
                  </a:ext>
                </a:extLst>
              </a:tr>
              <a:tr h="322767">
                <a:tc>
                  <a:txBody>
                    <a:bodyPr/>
                    <a:lstStyle/>
                    <a:p>
                      <a:pPr marL="0" marR="0">
                        <a:lnSpc>
                          <a:spcPct val="107000"/>
                        </a:lnSpc>
                        <a:spcBef>
                          <a:spcPts val="0"/>
                        </a:spcBef>
                        <a:spcAft>
                          <a:spcPts val="800"/>
                        </a:spcAft>
                      </a:pPr>
                      <a:r>
                        <a:rPr lang="en-US" sz="1800" b="0">
                          <a:solidFill>
                            <a:schemeClr val="tx1"/>
                          </a:solidFill>
                          <a:effectLst/>
                        </a:rPr>
                        <a:t>Volunteers reach out to participants </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800"/>
                        </a:spcAft>
                      </a:pPr>
                      <a:r>
                        <a:rPr lang="en-US" sz="1800" dirty="0">
                          <a:effectLst/>
                        </a:rPr>
                        <a:t>November – mid-April 2019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2197137119"/>
                  </a:ext>
                </a:extLst>
              </a:tr>
              <a:tr h="660476">
                <a:tc>
                  <a:txBody>
                    <a:bodyPr/>
                    <a:lstStyle/>
                    <a:p>
                      <a:pPr marL="0" marR="0">
                        <a:lnSpc>
                          <a:spcPct val="107000"/>
                        </a:lnSpc>
                        <a:spcBef>
                          <a:spcPts val="0"/>
                        </a:spcBef>
                        <a:spcAft>
                          <a:spcPts val="800"/>
                        </a:spcAft>
                      </a:pPr>
                      <a:r>
                        <a:rPr lang="en-US" sz="1800" b="0" dirty="0">
                          <a:solidFill>
                            <a:schemeClr val="tx1"/>
                          </a:solidFill>
                          <a:effectLst/>
                        </a:rPr>
                        <a:t>Residents make commitment to move forward (eligible to win prize)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800"/>
                        </a:spcAft>
                      </a:pPr>
                      <a:r>
                        <a:rPr lang="en-US" sz="1800" dirty="0">
                          <a:effectLst/>
                        </a:rPr>
                        <a:t>April 22, 2019 (Earth 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3069690186"/>
                  </a:ext>
                </a:extLst>
              </a:tr>
            </a:tbl>
          </a:graphicData>
        </a:graphic>
      </p:graphicFrame>
      <p:pic>
        <p:nvPicPr>
          <p:cNvPr id="11" name="Picture 10" descr="17ButtonUp_Logo_PrimaryHorizontal.jpg">
            <a:extLst>
              <a:ext uri="{FF2B5EF4-FFF2-40B4-BE49-F238E27FC236}">
                <a16:creationId xmlns:a16="http://schemas.microsoft.com/office/drawing/2014/main" xmlns="" id="{7DF1B206-8007-4782-AA50-218D729D6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40" y="4671390"/>
            <a:ext cx="979484" cy="303747"/>
          </a:xfrm>
          <a:prstGeom prst="rect">
            <a:avLst/>
          </a:prstGeom>
        </p:spPr>
      </p:pic>
    </p:spTree>
    <p:extLst>
      <p:ext uri="{BB962C8B-B14F-4D97-AF65-F5344CB8AC3E}">
        <p14:creationId xmlns:p14="http://schemas.microsoft.com/office/powerpoint/2010/main" val="41915213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useo Sans Rounded 500" panose="02000000000000000000" pitchFamily="50" charset="0"/>
              </a:rPr>
              <a:t>Questions?</a:t>
            </a:r>
          </a:p>
        </p:txBody>
      </p:sp>
      <p:sp>
        <p:nvSpPr>
          <p:cNvPr id="3" name="Text Placeholder 2"/>
          <p:cNvSpPr>
            <a:spLocks noGrp="1"/>
          </p:cNvSpPr>
          <p:nvPr>
            <p:ph type="body" sz="quarter" idx="11"/>
          </p:nvPr>
        </p:nvSpPr>
        <p:spPr>
          <a:xfrm>
            <a:off x="2081048" y="1317078"/>
            <a:ext cx="6479627" cy="3424238"/>
          </a:xfrm>
        </p:spPr>
        <p:txBody>
          <a:bodyPr>
            <a:normAutofit/>
          </a:bodyPr>
          <a:lstStyle/>
          <a:p>
            <a:pPr marL="0" indent="0">
              <a:buNone/>
            </a:pPr>
            <a:r>
              <a:rPr lang="en-US" sz="2400" dirty="0">
                <a:latin typeface="Museo Sans Rounded 500" panose="02000000000000000000" pitchFamily="50" charset="0"/>
              </a:rPr>
              <a:t>Paul Markowitz</a:t>
            </a:r>
          </a:p>
          <a:p>
            <a:pPr marL="0" indent="0">
              <a:buNone/>
            </a:pPr>
            <a:r>
              <a:rPr lang="en-US" sz="2400" dirty="0">
                <a:latin typeface="Museo Sans Rounded 500" panose="02000000000000000000" pitchFamily="50" charset="0"/>
              </a:rPr>
              <a:t>Community Engagement Account Manager</a:t>
            </a:r>
          </a:p>
          <a:p>
            <a:pPr marL="0" indent="0">
              <a:buNone/>
            </a:pPr>
            <a:r>
              <a:rPr lang="en-US" sz="2400" dirty="0">
                <a:latin typeface="Museo Sans Rounded 500" panose="02000000000000000000" pitchFamily="50" charset="0"/>
              </a:rPr>
              <a:t>Efficiency Vermont</a:t>
            </a:r>
          </a:p>
          <a:p>
            <a:pPr marL="0" indent="0">
              <a:buNone/>
            </a:pPr>
            <a:r>
              <a:rPr lang="en-US" sz="2400" dirty="0">
                <a:latin typeface="Museo Sans Rounded 500" panose="02000000000000000000" pitchFamily="50" charset="0"/>
              </a:rPr>
              <a:t>802 540 7608</a:t>
            </a:r>
          </a:p>
          <a:p>
            <a:pPr marL="0" indent="0">
              <a:buNone/>
            </a:pPr>
            <a:r>
              <a:rPr lang="en-US" sz="2400" dirty="0">
                <a:latin typeface="Museo Sans Rounded 500" panose="02000000000000000000" pitchFamily="50" charset="0"/>
                <a:hlinkClick r:id="rId2"/>
              </a:rPr>
              <a:t>pmarkowitz@veic.org</a:t>
            </a:r>
            <a:endParaRPr lang="en-US" sz="2400" dirty="0">
              <a:latin typeface="Museo Sans Rounded 500" panose="02000000000000000000" pitchFamily="50" charset="0"/>
            </a:endParaRPr>
          </a:p>
          <a:p>
            <a:pPr marL="0" indent="0">
              <a:buNone/>
            </a:pPr>
            <a:r>
              <a:rPr lang="en-US" sz="2400" dirty="0">
                <a:latin typeface="Museo Sans Rounded 500" panose="02000000000000000000" pitchFamily="50" charset="0"/>
              </a:rPr>
              <a:t>www.efficiencyvermont.com</a:t>
            </a:r>
          </a:p>
        </p:txBody>
      </p:sp>
      <p:pic>
        <p:nvPicPr>
          <p:cNvPr id="4" name="Picture 3" descr="17ButtonUp_Logo_PrimaryHorizontal.jpg">
            <a:extLst>
              <a:ext uri="{FF2B5EF4-FFF2-40B4-BE49-F238E27FC236}">
                <a16:creationId xmlns:a16="http://schemas.microsoft.com/office/drawing/2014/main" xmlns="" id="{E45F5EFC-8855-4B1E-875B-4472DF296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39" y="4606738"/>
            <a:ext cx="1187969" cy="368400"/>
          </a:xfrm>
          <a:prstGeom prst="rect">
            <a:avLst/>
          </a:prstGeom>
        </p:spPr>
      </p:pic>
    </p:spTree>
    <p:extLst>
      <p:ext uri="{BB962C8B-B14F-4D97-AF65-F5344CB8AC3E}">
        <p14:creationId xmlns:p14="http://schemas.microsoft.com/office/powerpoint/2010/main" val="7187733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8343900" cy="698030"/>
          </a:xfrm>
        </p:spPr>
        <p:txBody>
          <a:bodyPr>
            <a:normAutofit/>
          </a:bodyPr>
          <a:lstStyle/>
          <a:p>
            <a:r>
              <a:rPr lang="en-US" sz="3600" dirty="0"/>
              <a:t>2018 Button Up Vermont Campaign</a:t>
            </a:r>
          </a:p>
        </p:txBody>
      </p:sp>
      <p:sp>
        <p:nvSpPr>
          <p:cNvPr id="3" name="Text Placeholder 2"/>
          <p:cNvSpPr>
            <a:spLocks noGrp="1"/>
          </p:cNvSpPr>
          <p:nvPr>
            <p:ph type="body" sz="quarter" idx="11"/>
          </p:nvPr>
        </p:nvSpPr>
        <p:spPr>
          <a:xfrm>
            <a:off x="342900" y="1194237"/>
            <a:ext cx="5175153" cy="3315418"/>
          </a:xfrm>
        </p:spPr>
        <p:txBody>
          <a:bodyPr>
            <a:normAutofit fontScale="92500" lnSpcReduction="20000"/>
          </a:bodyPr>
          <a:lstStyle/>
          <a:p>
            <a:r>
              <a:rPr lang="en-US" sz="2600" dirty="0">
                <a:latin typeface="Museo Sans Rounded 500" panose="02000000000000000000" pitchFamily="50" charset="0"/>
              </a:rPr>
              <a:t>Multi-layered, integrated educational and outreach campaign focused around thermal efficiency</a:t>
            </a:r>
          </a:p>
          <a:p>
            <a:r>
              <a:rPr lang="en-US" sz="2600" dirty="0">
                <a:latin typeface="Museo Sans Rounded 500" panose="02000000000000000000" pitchFamily="50" charset="0"/>
              </a:rPr>
              <a:t>Web-based tools</a:t>
            </a:r>
          </a:p>
          <a:p>
            <a:r>
              <a:rPr lang="en-US" sz="2600" dirty="0">
                <a:latin typeface="Museo Sans Rounded 500" panose="02000000000000000000" pitchFamily="50" charset="0"/>
              </a:rPr>
              <a:t>Media/social media </a:t>
            </a:r>
          </a:p>
          <a:p>
            <a:r>
              <a:rPr lang="en-US" sz="2600" dirty="0">
                <a:latin typeface="Museo Sans Rounded 500" panose="02000000000000000000" pitchFamily="50" charset="0"/>
              </a:rPr>
              <a:t>Community-based component </a:t>
            </a:r>
          </a:p>
          <a:p>
            <a:r>
              <a:rPr lang="en-US" sz="2600" dirty="0">
                <a:latin typeface="Museo Sans Rounded 500" panose="02000000000000000000" pitchFamily="50" charset="0"/>
              </a:rPr>
              <a:t>Retailer and contractor engagement</a:t>
            </a:r>
          </a:p>
          <a:p>
            <a:endParaRPr lang="en-US" dirty="0"/>
          </a:p>
        </p:txBody>
      </p:sp>
      <p:pic>
        <p:nvPicPr>
          <p:cNvPr id="6" name="Picture 5" descr="unnamed.jpg">
            <a:extLst>
              <a:ext uri="{FF2B5EF4-FFF2-40B4-BE49-F238E27FC236}">
                <a16:creationId xmlns:a16="http://schemas.microsoft.com/office/drawing/2014/main" xmlns="" id="{15483DAA-2E12-4126-868E-13E4EAC6E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053" y="1371941"/>
            <a:ext cx="2971799" cy="2316382"/>
          </a:xfrm>
          <a:prstGeom prst="rect">
            <a:avLst/>
          </a:prstGeom>
        </p:spPr>
      </p:pic>
      <p:pic>
        <p:nvPicPr>
          <p:cNvPr id="7" name="Picture 6" descr="17ButtonUp_Logo_PrimaryHorizontal.jpg">
            <a:extLst>
              <a:ext uri="{FF2B5EF4-FFF2-40B4-BE49-F238E27FC236}">
                <a16:creationId xmlns:a16="http://schemas.microsoft.com/office/drawing/2014/main" xmlns="" id="{BE57EB27-51EF-4003-9D89-6455C05D8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39" y="4568118"/>
            <a:ext cx="1224587" cy="379756"/>
          </a:xfrm>
          <a:prstGeom prst="rect">
            <a:avLst/>
          </a:prstGeom>
        </p:spPr>
      </p:pic>
    </p:spTree>
    <p:extLst>
      <p:ext uri="{BB962C8B-B14F-4D97-AF65-F5344CB8AC3E}">
        <p14:creationId xmlns:p14="http://schemas.microsoft.com/office/powerpoint/2010/main" val="17913761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Button Up Vermont as a Third Party Brand</a:t>
            </a:r>
            <a:r>
              <a:rPr lang="en-US" sz="2700" dirty="0"/>
              <a:t/>
            </a:r>
            <a:br>
              <a:rPr lang="en-US" sz="2700" dirty="0"/>
            </a:br>
            <a:endParaRPr lang="en-US" sz="2700" dirty="0"/>
          </a:p>
        </p:txBody>
      </p:sp>
      <p:sp>
        <p:nvSpPr>
          <p:cNvPr id="3" name="Text Placeholder 2"/>
          <p:cNvSpPr>
            <a:spLocks noGrp="1"/>
          </p:cNvSpPr>
          <p:nvPr>
            <p:ph type="body" sz="quarter" idx="11"/>
          </p:nvPr>
        </p:nvSpPr>
        <p:spPr>
          <a:xfrm>
            <a:off x="457200" y="1009650"/>
            <a:ext cx="4964205" cy="3424238"/>
          </a:xfrm>
        </p:spPr>
        <p:txBody>
          <a:bodyPr>
            <a:noAutofit/>
          </a:bodyPr>
          <a:lstStyle/>
          <a:p>
            <a:pPr lvl="0"/>
            <a:r>
              <a:rPr lang="en-US" sz="2400" dirty="0">
                <a:latin typeface="Museo Sans Rounded 500" panose="02000000000000000000" pitchFamily="50" charset="0"/>
              </a:rPr>
              <a:t>Button Up Vermont provides a unifying 3</a:t>
            </a:r>
            <a:r>
              <a:rPr lang="en-US" sz="2400" baseline="30000" dirty="0">
                <a:latin typeface="Museo Sans Rounded 500" panose="02000000000000000000" pitchFamily="50" charset="0"/>
              </a:rPr>
              <a:t>rd</a:t>
            </a:r>
            <a:r>
              <a:rPr lang="en-US" sz="2400" dirty="0">
                <a:latin typeface="Museo Sans Rounded 500" panose="02000000000000000000" pitchFamily="50" charset="0"/>
              </a:rPr>
              <a:t> party brand </a:t>
            </a:r>
          </a:p>
          <a:p>
            <a:pPr lvl="0"/>
            <a:r>
              <a:rPr lang="en-US" sz="2400" dirty="0">
                <a:latin typeface="Museo Sans Rounded 500" panose="02000000000000000000" pitchFamily="50" charset="0"/>
              </a:rPr>
              <a:t>Statewide partners reinforce Button Up Vermont messaging </a:t>
            </a:r>
          </a:p>
          <a:p>
            <a:r>
              <a:rPr lang="en-US" sz="2400" dirty="0">
                <a:latin typeface="Museo Sans Rounded 500" panose="02000000000000000000" pitchFamily="50" charset="0"/>
              </a:rPr>
              <a:t>Statewide partners include electric and gas utilities, contractors, more</a:t>
            </a:r>
          </a:p>
          <a:p>
            <a:pPr lvl="0"/>
            <a:endParaRPr lang="en-US" sz="21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464" y="1009650"/>
            <a:ext cx="3215176" cy="3311338"/>
          </a:xfrm>
          <a:prstGeom prst="rect">
            <a:avLst/>
          </a:prstGeom>
        </p:spPr>
      </p:pic>
      <p:pic>
        <p:nvPicPr>
          <p:cNvPr id="5" name="Picture 4" descr="17ButtonUp_Logo_PrimaryHorizontal.jpg">
            <a:extLst>
              <a:ext uri="{FF2B5EF4-FFF2-40B4-BE49-F238E27FC236}">
                <a16:creationId xmlns:a16="http://schemas.microsoft.com/office/drawing/2014/main" xmlns="" id="{85956DD8-5643-405D-BDC9-FD63E600D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40" y="4606738"/>
            <a:ext cx="1100048" cy="341135"/>
          </a:xfrm>
          <a:prstGeom prst="rect">
            <a:avLst/>
          </a:prstGeom>
        </p:spPr>
      </p:pic>
    </p:spTree>
    <p:extLst>
      <p:ext uri="{BB962C8B-B14F-4D97-AF65-F5344CB8AC3E}">
        <p14:creationId xmlns:p14="http://schemas.microsoft.com/office/powerpoint/2010/main" val="31488000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useo Sans Rounded 500" panose="02000000000000000000" pitchFamily="50" charset="0"/>
              </a:rPr>
              <a:t>Options for Community Partners</a:t>
            </a:r>
          </a:p>
        </p:txBody>
      </p:sp>
      <p:sp>
        <p:nvSpPr>
          <p:cNvPr id="3" name="Text Placeholder 2"/>
          <p:cNvSpPr>
            <a:spLocks noGrp="1"/>
          </p:cNvSpPr>
          <p:nvPr>
            <p:ph type="body" sz="quarter" idx="11"/>
          </p:nvPr>
        </p:nvSpPr>
        <p:spPr>
          <a:xfrm>
            <a:off x="3926542" y="1057287"/>
            <a:ext cx="4563190" cy="3764551"/>
          </a:xfrm>
        </p:spPr>
        <p:txBody>
          <a:bodyPr>
            <a:noAutofit/>
          </a:bodyPr>
          <a:lstStyle/>
          <a:p>
            <a:pPr marL="0" indent="0">
              <a:buNone/>
            </a:pPr>
            <a:r>
              <a:rPr lang="en-US" sz="2800" b="1" dirty="0">
                <a:latin typeface="Museo Sans Rounded 500" panose="02000000000000000000" pitchFamily="50" charset="0"/>
              </a:rPr>
              <a:t>Button Up Champs </a:t>
            </a:r>
          </a:p>
          <a:p>
            <a:r>
              <a:rPr lang="en-US" sz="2400" dirty="0">
                <a:latin typeface="Museo Sans Rounded 500" panose="02000000000000000000" pitchFamily="50" charset="0"/>
              </a:rPr>
              <a:t>Community partners undertake two engagement activities – direct interaction with residents</a:t>
            </a:r>
          </a:p>
          <a:p>
            <a:r>
              <a:rPr lang="en-US" sz="2400" dirty="0">
                <a:latin typeface="Museo Sans Rounded 500" panose="02000000000000000000" pitchFamily="50" charset="0"/>
              </a:rPr>
              <a:t>Distribute free products and educational materials</a:t>
            </a:r>
          </a:p>
          <a:p>
            <a:r>
              <a:rPr lang="en-US" sz="2400" dirty="0">
                <a:latin typeface="Museo Sans Rounded 500" panose="02000000000000000000" pitchFamily="50" charset="0"/>
              </a:rPr>
              <a:t>Efficiency Vermont provides broad range of support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65" y="1190652"/>
            <a:ext cx="3611994" cy="2708996"/>
          </a:xfrm>
          <a:prstGeom prst="rect">
            <a:avLst/>
          </a:prstGeom>
        </p:spPr>
      </p:pic>
      <p:pic>
        <p:nvPicPr>
          <p:cNvPr id="5" name="Picture 4" descr="17ButtonUp_Logo_PrimaryHorizontal.jpg">
            <a:extLst>
              <a:ext uri="{FF2B5EF4-FFF2-40B4-BE49-F238E27FC236}">
                <a16:creationId xmlns:a16="http://schemas.microsoft.com/office/drawing/2014/main" xmlns="" id="{1B41DC0C-0B5C-4AFE-AE1E-A277AF36C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40" y="4606738"/>
            <a:ext cx="1100048" cy="341135"/>
          </a:xfrm>
          <a:prstGeom prst="rect">
            <a:avLst/>
          </a:prstGeom>
        </p:spPr>
      </p:pic>
    </p:spTree>
    <p:extLst>
      <p:ext uri="{BB962C8B-B14F-4D97-AF65-F5344CB8AC3E}">
        <p14:creationId xmlns:p14="http://schemas.microsoft.com/office/powerpoint/2010/main" val="34411008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useo Sans Rounded 500" panose="02000000000000000000" pitchFamily="50" charset="0"/>
              </a:rPr>
              <a:t>Options for Community Partners</a:t>
            </a:r>
          </a:p>
        </p:txBody>
      </p:sp>
      <p:sp>
        <p:nvSpPr>
          <p:cNvPr id="3" name="Text Placeholder 2"/>
          <p:cNvSpPr>
            <a:spLocks noGrp="1"/>
          </p:cNvSpPr>
          <p:nvPr>
            <p:ph type="body" sz="quarter" idx="11"/>
          </p:nvPr>
        </p:nvSpPr>
        <p:spPr>
          <a:xfrm>
            <a:off x="4068303" y="950816"/>
            <a:ext cx="4977086" cy="4055976"/>
          </a:xfrm>
        </p:spPr>
        <p:txBody>
          <a:bodyPr>
            <a:noAutofit/>
          </a:bodyPr>
          <a:lstStyle/>
          <a:p>
            <a:pPr marL="0" indent="0">
              <a:buNone/>
            </a:pPr>
            <a:r>
              <a:rPr lang="en-US" sz="2800" b="1" dirty="0">
                <a:latin typeface="Museo Sans Rounded 500" panose="02000000000000000000" pitchFamily="50" charset="0"/>
              </a:rPr>
              <a:t>Button Up Hero</a:t>
            </a:r>
          </a:p>
          <a:p>
            <a:r>
              <a:rPr lang="en-US" sz="2400" dirty="0">
                <a:latin typeface="Museo Sans Rounded 500" panose="02000000000000000000" pitchFamily="50" charset="0"/>
              </a:rPr>
              <a:t>Free walk-through and proposal from energy contractors for residents</a:t>
            </a:r>
          </a:p>
          <a:p>
            <a:r>
              <a:rPr lang="en-US" sz="2400" dirty="0">
                <a:latin typeface="Museo Sans Rounded 500" panose="02000000000000000000" pitchFamily="50" charset="0"/>
              </a:rPr>
              <a:t>Community partners:</a:t>
            </a:r>
          </a:p>
          <a:p>
            <a:pPr lvl="1"/>
            <a:r>
              <a:rPr lang="en-US" sz="2400" dirty="0">
                <a:latin typeface="Museo Sans Rounded 500" panose="02000000000000000000" pitchFamily="50" charset="0"/>
              </a:rPr>
              <a:t>Host kick-off event, conduct additional outreach and follow-up with residents</a:t>
            </a:r>
          </a:p>
          <a:p>
            <a:pPr lvl="1"/>
            <a:r>
              <a:rPr lang="en-US" sz="2400" dirty="0">
                <a:latin typeface="Museo Sans Rounded 500" panose="02000000000000000000" pitchFamily="50" charset="0"/>
              </a:rPr>
              <a:t>Provide free products and Button Up checklist</a:t>
            </a:r>
          </a:p>
        </p:txBody>
      </p:sp>
      <p:pic>
        <p:nvPicPr>
          <p:cNvPr id="5" name="Picture 4" descr="windham-2017-2.jpg">
            <a:extLst>
              <a:ext uri="{FF2B5EF4-FFF2-40B4-BE49-F238E27FC236}">
                <a16:creationId xmlns:a16="http://schemas.microsoft.com/office/drawing/2014/main" xmlns="" id="{C386A05F-2E67-4641-8780-823D30A5D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40" y="1125982"/>
            <a:ext cx="3582872" cy="2970640"/>
          </a:xfrm>
          <a:prstGeom prst="rect">
            <a:avLst/>
          </a:prstGeom>
        </p:spPr>
      </p:pic>
      <p:pic>
        <p:nvPicPr>
          <p:cNvPr id="6" name="Picture 5" descr="17ButtonUp_Logo_PrimaryHorizontal.jpg">
            <a:extLst>
              <a:ext uri="{FF2B5EF4-FFF2-40B4-BE49-F238E27FC236}">
                <a16:creationId xmlns:a16="http://schemas.microsoft.com/office/drawing/2014/main" xmlns="" id="{D289B2C3-EFB8-44A5-AE23-894E26C9B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40" y="4671390"/>
            <a:ext cx="979484" cy="303747"/>
          </a:xfrm>
          <a:prstGeom prst="rect">
            <a:avLst/>
          </a:prstGeom>
        </p:spPr>
      </p:pic>
    </p:spTree>
    <p:extLst>
      <p:ext uri="{BB962C8B-B14F-4D97-AF65-F5344CB8AC3E}">
        <p14:creationId xmlns:p14="http://schemas.microsoft.com/office/powerpoint/2010/main" val="319723244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useo Sans Rounded 500" panose="02000000000000000000" pitchFamily="50" charset="0"/>
              </a:rPr>
              <a:t>Engaging Community Members</a:t>
            </a:r>
          </a:p>
        </p:txBody>
      </p:sp>
      <p:sp>
        <p:nvSpPr>
          <p:cNvPr id="3" name="Text Placeholder 2"/>
          <p:cNvSpPr>
            <a:spLocks noGrp="1"/>
          </p:cNvSpPr>
          <p:nvPr>
            <p:ph type="body" sz="quarter" idx="11"/>
          </p:nvPr>
        </p:nvSpPr>
        <p:spPr>
          <a:xfrm>
            <a:off x="642730" y="1931248"/>
            <a:ext cx="7562080" cy="1699850"/>
          </a:xfrm>
        </p:spPr>
        <p:txBody>
          <a:bodyPr>
            <a:noAutofit/>
          </a:bodyPr>
          <a:lstStyle/>
          <a:p>
            <a:pPr marL="0" indent="0" algn="ctr">
              <a:buNone/>
            </a:pPr>
            <a:r>
              <a:rPr lang="en-US" sz="4000" b="1" dirty="0">
                <a:latin typeface="Berlin Sans FB Demi" panose="020E0802020502020306" pitchFamily="34" charset="0"/>
              </a:rPr>
              <a:t>What has worked for you?</a:t>
            </a:r>
          </a:p>
        </p:txBody>
      </p:sp>
      <p:pic>
        <p:nvPicPr>
          <p:cNvPr id="6" name="Picture 5" descr="17ButtonUp_Logo_PrimaryHorizontal.jpg">
            <a:extLst>
              <a:ext uri="{FF2B5EF4-FFF2-40B4-BE49-F238E27FC236}">
                <a16:creationId xmlns:a16="http://schemas.microsoft.com/office/drawing/2014/main" xmlns="" id="{D289B2C3-EFB8-44A5-AE23-894E26C9B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40" y="4671390"/>
            <a:ext cx="979484" cy="303747"/>
          </a:xfrm>
          <a:prstGeom prst="rect">
            <a:avLst/>
          </a:prstGeom>
        </p:spPr>
      </p:pic>
    </p:spTree>
    <p:extLst>
      <p:ext uri="{BB962C8B-B14F-4D97-AF65-F5344CB8AC3E}">
        <p14:creationId xmlns:p14="http://schemas.microsoft.com/office/powerpoint/2010/main" val="79700724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useo Sans Rounded 500" panose="02000000000000000000" pitchFamily="50" charset="0"/>
              </a:rPr>
              <a:t>Technology Adoption Curve</a:t>
            </a:r>
          </a:p>
        </p:txBody>
      </p:sp>
      <p:sp>
        <p:nvSpPr>
          <p:cNvPr id="3" name="Text Placeholder 2"/>
          <p:cNvSpPr>
            <a:spLocks noGrp="1"/>
          </p:cNvSpPr>
          <p:nvPr>
            <p:ph type="body" sz="quarter" idx="11"/>
          </p:nvPr>
        </p:nvSpPr>
        <p:spPr>
          <a:xfrm>
            <a:off x="2130878" y="4143985"/>
            <a:ext cx="4882243" cy="669217"/>
          </a:xfrm>
        </p:spPr>
        <p:txBody>
          <a:bodyPr>
            <a:noAutofit/>
          </a:bodyPr>
          <a:lstStyle/>
          <a:p>
            <a:pPr marL="0" indent="0" algn="ctr">
              <a:buNone/>
            </a:pPr>
            <a:r>
              <a:rPr lang="en-US" sz="2400" b="1" dirty="0">
                <a:latin typeface="Museo Sans Rounded 500" panose="02000000000000000000" pitchFamily="50" charset="0"/>
              </a:rPr>
              <a:t>Who are we trying to reach?</a:t>
            </a:r>
          </a:p>
          <a:p>
            <a:pPr marL="0" indent="0">
              <a:buNone/>
            </a:pPr>
            <a:endParaRPr lang="en-US" sz="2400" dirty="0"/>
          </a:p>
        </p:txBody>
      </p:sp>
      <p:pic>
        <p:nvPicPr>
          <p:cNvPr id="6" name="Picture 5" descr="17ButtonUp_Logo_PrimaryHorizontal.jpg">
            <a:extLst>
              <a:ext uri="{FF2B5EF4-FFF2-40B4-BE49-F238E27FC236}">
                <a16:creationId xmlns:a16="http://schemas.microsoft.com/office/drawing/2014/main" xmlns="" id="{D289B2C3-EFB8-44A5-AE23-894E26C9B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40" y="4671390"/>
            <a:ext cx="979484" cy="303747"/>
          </a:xfrm>
          <a:prstGeom prst="rect">
            <a:avLst/>
          </a:prstGeom>
        </p:spPr>
      </p:pic>
      <p:pic>
        <p:nvPicPr>
          <p:cNvPr id="10" name="Picture 9">
            <a:extLst>
              <a:ext uri="{FF2B5EF4-FFF2-40B4-BE49-F238E27FC236}">
                <a16:creationId xmlns:a16="http://schemas.microsoft.com/office/drawing/2014/main" xmlns="" id="{A2DD3743-3A94-45D5-94C6-7FABC558E48F}"/>
              </a:ext>
            </a:extLst>
          </p:cNvPr>
          <p:cNvPicPr>
            <a:picLocks noChangeAspect="1"/>
          </p:cNvPicPr>
          <p:nvPr/>
        </p:nvPicPr>
        <p:blipFill>
          <a:blip r:embed="rId4"/>
          <a:stretch>
            <a:fillRect/>
          </a:stretch>
        </p:blipFill>
        <p:spPr>
          <a:xfrm>
            <a:off x="2054060" y="1056837"/>
            <a:ext cx="5188404" cy="2905507"/>
          </a:xfrm>
          <a:prstGeom prst="rect">
            <a:avLst/>
          </a:prstGeom>
        </p:spPr>
      </p:pic>
    </p:spTree>
    <p:extLst>
      <p:ext uri="{BB962C8B-B14F-4D97-AF65-F5344CB8AC3E}">
        <p14:creationId xmlns:p14="http://schemas.microsoft.com/office/powerpoint/2010/main" val="37333376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useo Sans Rounded 500" panose="02000000000000000000" pitchFamily="50" charset="0"/>
              </a:rPr>
              <a:t>Engaging Community Members</a:t>
            </a:r>
          </a:p>
        </p:txBody>
      </p:sp>
      <p:sp>
        <p:nvSpPr>
          <p:cNvPr id="3" name="Text Placeholder 2"/>
          <p:cNvSpPr>
            <a:spLocks noGrp="1"/>
          </p:cNvSpPr>
          <p:nvPr>
            <p:ph type="body" sz="quarter" idx="11"/>
          </p:nvPr>
        </p:nvSpPr>
        <p:spPr>
          <a:xfrm>
            <a:off x="3761509" y="1082539"/>
            <a:ext cx="5112327" cy="3753017"/>
          </a:xfrm>
        </p:spPr>
        <p:txBody>
          <a:bodyPr>
            <a:noAutofit/>
          </a:bodyPr>
          <a:lstStyle/>
          <a:p>
            <a:r>
              <a:rPr lang="en-US" sz="2400" dirty="0">
                <a:latin typeface="Museo Sans Rounded 500" panose="02000000000000000000" pitchFamily="50" charset="0"/>
              </a:rPr>
              <a:t>Community Partners = trusted messenger </a:t>
            </a:r>
          </a:p>
          <a:p>
            <a:r>
              <a:rPr lang="en-US" sz="2400" dirty="0">
                <a:latin typeface="Museo Sans Rounded 500" panose="02000000000000000000" pitchFamily="50" charset="0"/>
              </a:rPr>
              <a:t>Personal interaction is key to convincing people to take action</a:t>
            </a:r>
          </a:p>
          <a:p>
            <a:r>
              <a:rPr lang="en-US" sz="2400" dirty="0">
                <a:latin typeface="Museo Sans Rounded 500" panose="02000000000000000000" pitchFamily="50" charset="0"/>
              </a:rPr>
              <a:t>Tabling at existing events - meet people where they are at</a:t>
            </a:r>
          </a:p>
          <a:p>
            <a:r>
              <a:rPr lang="en-US" sz="2400" dirty="0">
                <a:latin typeface="Museo Sans Rounded 500" panose="02000000000000000000" pitchFamily="50" charset="0"/>
              </a:rPr>
              <a:t>Hold energy events, e.g. workshops, house parties, kick-off event (for “Heroes”)</a:t>
            </a:r>
          </a:p>
        </p:txBody>
      </p:sp>
      <p:pic>
        <p:nvPicPr>
          <p:cNvPr id="6" name="Picture 5" descr="17ButtonUp_Logo_PrimaryHorizontal.jpg">
            <a:extLst>
              <a:ext uri="{FF2B5EF4-FFF2-40B4-BE49-F238E27FC236}">
                <a16:creationId xmlns:a16="http://schemas.microsoft.com/office/drawing/2014/main" xmlns="" id="{D289B2C3-EFB8-44A5-AE23-894E26C9B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40" y="4671390"/>
            <a:ext cx="979484" cy="303747"/>
          </a:xfrm>
          <a:prstGeom prst="rect">
            <a:avLst/>
          </a:prstGeom>
        </p:spPr>
      </p:pic>
      <p:pic>
        <p:nvPicPr>
          <p:cNvPr id="5" name="Picture 4" descr="IMG_9106.jpg">
            <a:extLst>
              <a:ext uri="{FF2B5EF4-FFF2-40B4-BE49-F238E27FC236}">
                <a16:creationId xmlns:a16="http://schemas.microsoft.com/office/drawing/2014/main" xmlns="" id="{00957EBA-1EF6-4915-AC84-4520606B5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4021" y="1606829"/>
            <a:ext cx="3361281" cy="2520961"/>
          </a:xfrm>
          <a:prstGeom prst="rect">
            <a:avLst/>
          </a:prstGeom>
        </p:spPr>
      </p:pic>
    </p:spTree>
    <p:extLst>
      <p:ext uri="{BB962C8B-B14F-4D97-AF65-F5344CB8AC3E}">
        <p14:creationId xmlns:p14="http://schemas.microsoft.com/office/powerpoint/2010/main" val="277417697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1649</Words>
  <Application>Microsoft Office PowerPoint</Application>
  <PresentationFormat>On-screen Show (16:9)</PresentationFormat>
  <Paragraphs>251</Paragraphs>
  <Slides>24</Slides>
  <Notes>21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24</vt:i4>
      </vt:variant>
    </vt:vector>
  </HeadingPairs>
  <TitlesOfParts>
    <vt:vector size="31" baseType="lpstr">
      <vt:lpstr>Office Theme</vt:lpstr>
      <vt:lpstr>3_Custom Design</vt:lpstr>
      <vt:lpstr>2_Custom Design</vt:lpstr>
      <vt:lpstr>1_Custom Design</vt:lpstr>
      <vt:lpstr>4_Custom Design</vt:lpstr>
      <vt:lpstr>Custom Design</vt:lpstr>
      <vt:lpstr>Acrobat Document</vt:lpstr>
      <vt:lpstr>Button Up Vermont  2018</vt:lpstr>
      <vt:lpstr> Agenda </vt:lpstr>
      <vt:lpstr>2018 Button Up Vermont Campaign</vt:lpstr>
      <vt:lpstr>Button Up Vermont as a Third Party Brand </vt:lpstr>
      <vt:lpstr>Options for Community Partners</vt:lpstr>
      <vt:lpstr>Options for Community Partners</vt:lpstr>
      <vt:lpstr>Engaging Community Members</vt:lpstr>
      <vt:lpstr>Technology Adoption Curve</vt:lpstr>
      <vt:lpstr>Engaging Community Members</vt:lpstr>
      <vt:lpstr>Energy Workshops</vt:lpstr>
      <vt:lpstr>Button Up Checklist </vt:lpstr>
      <vt:lpstr>“The Pitch”</vt:lpstr>
      <vt:lpstr>Distribution of Free Efficient Products </vt:lpstr>
      <vt:lpstr> Button Up Vermont website </vt:lpstr>
      <vt:lpstr>PowerPoint Presentation</vt:lpstr>
      <vt:lpstr> Social Media + </vt:lpstr>
      <vt:lpstr>BREAK</vt:lpstr>
      <vt:lpstr>Button Up Hero </vt:lpstr>
      <vt:lpstr>Customer Sign-Up </vt:lpstr>
      <vt:lpstr>Customer Follow-Up</vt:lpstr>
      <vt:lpstr>  Contractor Walk-Through/Proposal </vt:lpstr>
      <vt:lpstr>Kick-Off Event</vt:lpstr>
      <vt:lpstr>Timeline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Button Up 2017</dc:title>
  <dc:creator>Daniel Shearer</dc:creator>
  <cp:lastModifiedBy>Bill Dunkel</cp:lastModifiedBy>
  <cp:revision>64</cp:revision>
  <cp:lastPrinted>2018-10-02T15:50:36Z</cp:lastPrinted>
  <dcterms:created xsi:type="dcterms:W3CDTF">2018-02-28T19:12:12Z</dcterms:created>
  <dcterms:modified xsi:type="dcterms:W3CDTF">2018-10-24T20:31:03Z</dcterms:modified>
</cp:coreProperties>
</file>