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9" r:id="rId3"/>
    <p:sldId id="272" r:id="rId4"/>
    <p:sldId id="270" r:id="rId5"/>
    <p:sldId id="280" r:id="rId6"/>
    <p:sldId id="274" r:id="rId7"/>
    <p:sldId id="271" r:id="rId8"/>
    <p:sldId id="276" r:id="rId9"/>
    <p:sldId id="286" r:id="rId10"/>
    <p:sldId id="277" r:id="rId11"/>
    <p:sldId id="273" r:id="rId12"/>
    <p:sldId id="278" r:id="rId13"/>
    <p:sldId id="281" r:id="rId14"/>
    <p:sldId id="282" r:id="rId15"/>
    <p:sldId id="284" r:id="rId16"/>
    <p:sldId id="283" r:id="rId17"/>
    <p:sldId id="285" r:id="rId18"/>
    <p:sldId id="287" r:id="rId19"/>
    <p:sldId id="288" r:id="rId20"/>
    <p:sldId id="289" r:id="rId2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dman, Jake" initials="F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599" autoAdjust="0"/>
  </p:normalViewPr>
  <p:slideViewPr>
    <p:cSldViewPr>
      <p:cViewPr>
        <p:scale>
          <a:sx n="95" d="100"/>
          <a:sy n="95" d="100"/>
        </p:scale>
        <p:origin x="300" y="306"/>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FY19 Education Funding Sources</a:t>
            </a:r>
          </a:p>
        </c:rich>
      </c:tx>
      <c:overlay val="0"/>
      <c:spPr>
        <a:noFill/>
        <a:ln>
          <a:noFill/>
        </a:ln>
        <a:effectLst/>
      </c:spPr>
    </c:title>
    <c:autoTitleDeleted val="0"/>
    <c:plotArea>
      <c:layout/>
      <c:pieChart>
        <c:varyColors val="1"/>
        <c:ser>
          <c:idx val="0"/>
          <c:order val="0"/>
          <c:tx>
            <c:strRef>
              <c:f>Sheet1!$B$1</c:f>
              <c:strCache>
                <c:ptCount val="1"/>
                <c:pt idx="0">
                  <c:v>FY19 Education Funding</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423-4837-AE1B-EE6E0F9A89A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D423-4837-AE1B-EE6E0F9A89A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D423-4837-AE1B-EE6E0F9A89A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4-D423-4837-AE1B-EE6E0F9A89A1}"/>
              </c:ext>
            </c:extLst>
          </c:dPt>
          <c:dLbls>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423-4837-AE1B-EE6E0F9A89A1}"/>
                </c:ext>
              </c:extLst>
            </c:dLbl>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423-4837-AE1B-EE6E0F9A89A1}"/>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23-4837-AE1B-EE6E0F9A89A1}"/>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423-4837-AE1B-EE6E0F9A89A1}"/>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Sheet1!$A$2:$A$5</c:f>
              <c:strCache>
                <c:ptCount val="4"/>
                <c:pt idx="0">
                  <c:v>Homestead Property</c:v>
                </c:pt>
                <c:pt idx="1">
                  <c:v>Non-Res Property</c:v>
                </c:pt>
                <c:pt idx="2">
                  <c:v>Sales and Use</c:v>
                </c:pt>
                <c:pt idx="3">
                  <c:v>Other Sources*</c:v>
                </c:pt>
              </c:strCache>
            </c:strRef>
          </c:cat>
          <c:val>
            <c:numRef>
              <c:f>Sheet1!$B$2:$B$5</c:f>
              <c:numCache>
                <c:formatCode>0%</c:formatCode>
                <c:ptCount val="4"/>
                <c:pt idx="0">
                  <c:v>0.26</c:v>
                </c:pt>
                <c:pt idx="1">
                  <c:v>0.41</c:v>
                </c:pt>
                <c:pt idx="2">
                  <c:v>0.25</c:v>
                </c:pt>
                <c:pt idx="3">
                  <c:v>0.08</c:v>
                </c:pt>
              </c:numCache>
            </c:numRef>
          </c:val>
          <c:extLst xmlns:c16r2="http://schemas.microsoft.com/office/drawing/2015/06/chart">
            <c:ext xmlns:c16="http://schemas.microsoft.com/office/drawing/2014/chart" uri="{C3380CC4-5D6E-409C-BE32-E72D297353CC}">
              <c16:uniqueId val="{00000000-D423-4837-AE1B-EE6E0F9A89A1}"/>
            </c:ext>
          </c:extLst>
        </c:ser>
        <c:dLbls>
          <c:showLegendKey val="0"/>
          <c:showVal val="0"/>
          <c:showCatName val="0"/>
          <c:showSerName val="0"/>
          <c:showPercent val="0"/>
          <c:showBubbleSize val="0"/>
          <c:showLeaderLines val="1"/>
        </c:dLbls>
        <c:firstSliceAng val="265"/>
      </c:pieChart>
      <c:spPr>
        <a:noFill/>
        <a:ln>
          <a:noFill/>
        </a:ln>
        <a:effectLst/>
      </c:spPr>
    </c:plotArea>
    <c:legend>
      <c:legendPos val="l"/>
      <c:layout>
        <c:manualLayout>
          <c:xMode val="edge"/>
          <c:yMode val="edge"/>
          <c:x val="9.3774424268722543E-3"/>
          <c:y val="0.33105856544346435"/>
          <c:w val="0.35218359497328711"/>
          <c:h val="0.5201913418230128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12/2/2020</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12/2/2020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12/2/2020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12/2/2020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12/2/2020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12/2/2020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1676400"/>
          </a:xfrm>
        </p:spPr>
        <p:txBody>
          <a:bodyPr/>
          <a:lstStyle/>
          <a:p>
            <a:r>
              <a:rPr lang="en-US" dirty="0"/>
              <a:t>Vermont’s Education Funding System</a:t>
            </a:r>
          </a:p>
        </p:txBody>
      </p:sp>
      <p:sp>
        <p:nvSpPr>
          <p:cNvPr id="3" name="Subtitle 2"/>
          <p:cNvSpPr>
            <a:spLocks noGrp="1"/>
          </p:cNvSpPr>
          <p:nvPr>
            <p:ph type="subTitle" idx="1"/>
          </p:nvPr>
        </p:nvSpPr>
        <p:spPr/>
        <p:txBody>
          <a:bodyPr>
            <a:normAutofit lnSpcReduction="10000"/>
          </a:bodyPr>
          <a:lstStyle/>
          <a:p>
            <a:r>
              <a:rPr lang="en-US" dirty="0"/>
              <a:t>Jake Feldman – Research Statistician</a:t>
            </a:r>
          </a:p>
          <a:p>
            <a:r>
              <a:rPr lang="en-US" dirty="0"/>
              <a:t>Vermont Department of Taxes</a:t>
            </a:r>
          </a:p>
          <a:p>
            <a:r>
              <a:rPr lang="en-US" dirty="0"/>
              <a:t>Division of Policy, Outreach, and Legislative Affairs (POLA)</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sp>
        <p:nvSpPr>
          <p:cNvPr id="5" name="Rectangle 4"/>
          <p:cNvSpPr/>
          <p:nvPr/>
        </p:nvSpPr>
        <p:spPr>
          <a:xfrm>
            <a:off x="760412" y="304800"/>
            <a:ext cx="10147875" cy="1588127"/>
          </a:xfrm>
          <a:prstGeom prst="rect">
            <a:avLst/>
          </a:prstGeom>
        </p:spPr>
        <p:txBody>
          <a:bodyPr wrap="square">
            <a:spAutoFit/>
          </a:bodyPr>
          <a:lstStyle/>
          <a:p>
            <a:pPr>
              <a:lnSpc>
                <a:spcPct val="90000"/>
              </a:lnSpc>
            </a:pPr>
            <a:r>
              <a:rPr lang="en-US" sz="3600" dirty="0"/>
              <a:t>In response to declining enrollments and increasing property tax rates, Act 46 of 2015 made several changes to the education finance system:</a:t>
            </a:r>
          </a:p>
        </p:txBody>
      </p:sp>
      <p:sp>
        <p:nvSpPr>
          <p:cNvPr id="2" name="TextBox 1"/>
          <p:cNvSpPr txBox="1"/>
          <p:nvPr/>
        </p:nvSpPr>
        <p:spPr>
          <a:xfrm>
            <a:off x="912812" y="2221528"/>
            <a:ext cx="9220200" cy="8679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t>Encourages (through tax incentives) districts to merge in order to share costs and provide consistent K-12 education</a:t>
            </a:r>
          </a:p>
        </p:txBody>
      </p:sp>
      <p:sp>
        <p:nvSpPr>
          <p:cNvPr id="6" name="TextBox 5"/>
          <p:cNvSpPr txBox="1"/>
          <p:nvPr/>
        </p:nvSpPr>
        <p:spPr>
          <a:xfrm>
            <a:off x="912812" y="3313355"/>
            <a:ext cx="9220200" cy="12557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t>Introduced simplified “yield” amounts to serve as the bases for calculating homestead property tax rates and the rate for those who pay based on income  </a:t>
            </a:r>
          </a:p>
        </p:txBody>
      </p:sp>
      <p:sp>
        <p:nvSpPr>
          <p:cNvPr id="7" name="TextBox 6"/>
          <p:cNvSpPr txBox="1"/>
          <p:nvPr/>
        </p:nvSpPr>
        <p:spPr>
          <a:xfrm>
            <a:off x="955861" y="4755869"/>
            <a:ext cx="9220200" cy="12557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t>Requires </a:t>
            </a:r>
            <a:r>
              <a:rPr lang="en-US" sz="2800" dirty="0">
                <a:solidFill>
                  <a:srgbClr val="FFC000"/>
                </a:solidFill>
              </a:rPr>
              <a:t>per-pupil</a:t>
            </a:r>
            <a:r>
              <a:rPr lang="en-US" sz="2800" dirty="0"/>
              <a:t> spending amount and percent change from previous year to be clearly shown on school budgets presented to voters. </a:t>
            </a:r>
            <a:r>
              <a:rPr lang="en-US" sz="2000" dirty="0"/>
              <a:t>16 V.S.A. §563 D</a:t>
            </a:r>
            <a:r>
              <a:rPr lang="en-US" sz="2800" dirty="0"/>
              <a:t>. </a:t>
            </a:r>
          </a:p>
        </p:txBody>
      </p:sp>
    </p:spTree>
    <p:extLst>
      <p:ext uri="{BB962C8B-B14F-4D97-AF65-F5344CB8AC3E}">
        <p14:creationId xmlns:p14="http://schemas.microsoft.com/office/powerpoint/2010/main" val="20805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sp>
        <p:nvSpPr>
          <p:cNvPr id="5" name="Rectangle 4"/>
          <p:cNvSpPr/>
          <p:nvPr/>
        </p:nvSpPr>
        <p:spPr>
          <a:xfrm>
            <a:off x="998019" y="2514600"/>
            <a:ext cx="10147875" cy="590931"/>
          </a:xfrm>
          <a:prstGeom prst="rect">
            <a:avLst/>
          </a:prstGeom>
        </p:spPr>
        <p:txBody>
          <a:bodyPr wrap="square">
            <a:spAutoFit/>
          </a:bodyPr>
          <a:lstStyle/>
          <a:p>
            <a:pPr>
              <a:lnSpc>
                <a:spcPct val="90000"/>
              </a:lnSpc>
            </a:pPr>
            <a:endParaRPr lang="en-US" sz="3600" dirty="0"/>
          </a:p>
        </p:txBody>
      </p:sp>
      <p:sp>
        <p:nvSpPr>
          <p:cNvPr id="6" name="Rectangle 5"/>
          <p:cNvSpPr/>
          <p:nvPr/>
        </p:nvSpPr>
        <p:spPr>
          <a:xfrm>
            <a:off x="760412" y="304800"/>
            <a:ext cx="10147875" cy="1588127"/>
          </a:xfrm>
          <a:prstGeom prst="rect">
            <a:avLst/>
          </a:prstGeom>
        </p:spPr>
        <p:txBody>
          <a:bodyPr wrap="square">
            <a:spAutoFit/>
          </a:bodyPr>
          <a:lstStyle/>
          <a:p>
            <a:pPr>
              <a:lnSpc>
                <a:spcPct val="90000"/>
              </a:lnSpc>
            </a:pPr>
            <a:r>
              <a:rPr lang="en-US" sz="3600" dirty="0"/>
              <a:t>In light of the recent changes, here is how education property tax rates are computed under current law for the three types of payers:</a:t>
            </a:r>
          </a:p>
        </p:txBody>
      </p:sp>
      <p:grpSp>
        <p:nvGrpSpPr>
          <p:cNvPr id="15" name="Group 14"/>
          <p:cNvGrpSpPr/>
          <p:nvPr/>
        </p:nvGrpSpPr>
        <p:grpSpPr>
          <a:xfrm>
            <a:off x="912813" y="2205038"/>
            <a:ext cx="3738562" cy="1071563"/>
            <a:chOff x="912813" y="2205038"/>
            <a:chExt cx="3738562" cy="1071563"/>
          </a:xfrm>
        </p:grpSpPr>
        <p:pic>
          <p:nvPicPr>
            <p:cNvPr id="3" name="Picture 2"/>
            <p:cNvPicPr>
              <a:picLocks noChangeAspect="1"/>
            </p:cNvPicPr>
            <p:nvPr/>
          </p:nvPicPr>
          <p:blipFill>
            <a:blip r:embed="rId2"/>
            <a:stretch>
              <a:fillRect/>
            </a:stretch>
          </p:blipFill>
          <p:spPr>
            <a:xfrm>
              <a:off x="912813" y="2209801"/>
              <a:ext cx="1066800" cy="1066800"/>
            </a:xfrm>
            <a:prstGeom prst="rect">
              <a:avLst/>
            </a:prstGeom>
          </p:spPr>
        </p:pic>
        <p:pic>
          <p:nvPicPr>
            <p:cNvPr id="7" name="Picture 6"/>
            <p:cNvPicPr>
              <a:picLocks noChangeAspect="1"/>
            </p:cNvPicPr>
            <p:nvPr/>
          </p:nvPicPr>
          <p:blipFill>
            <a:blip r:embed="rId3"/>
            <a:stretch>
              <a:fillRect/>
            </a:stretch>
          </p:blipFill>
          <p:spPr>
            <a:xfrm>
              <a:off x="2208212" y="2209801"/>
              <a:ext cx="1066800" cy="1066800"/>
            </a:xfrm>
            <a:prstGeom prst="rect">
              <a:avLst/>
            </a:prstGeom>
          </p:spPr>
        </p:pic>
        <p:pic>
          <p:nvPicPr>
            <p:cNvPr id="8" name="Picture 7"/>
            <p:cNvPicPr>
              <a:picLocks noChangeAspect="1"/>
            </p:cNvPicPr>
            <p:nvPr/>
          </p:nvPicPr>
          <p:blipFill>
            <a:blip r:embed="rId4"/>
            <a:stretch>
              <a:fillRect/>
            </a:stretch>
          </p:blipFill>
          <p:spPr>
            <a:xfrm>
              <a:off x="3579812" y="2205038"/>
              <a:ext cx="1071563" cy="1071563"/>
            </a:xfrm>
            <a:prstGeom prst="rect">
              <a:avLst/>
            </a:prstGeom>
          </p:spPr>
        </p:pic>
      </p:grpSp>
      <p:pic>
        <p:nvPicPr>
          <p:cNvPr id="9" name="Picture 8"/>
          <p:cNvPicPr>
            <a:picLocks noChangeAspect="1"/>
          </p:cNvPicPr>
          <p:nvPr/>
        </p:nvPicPr>
        <p:blipFill>
          <a:blip r:embed="rId5"/>
          <a:stretch>
            <a:fillRect/>
          </a:stretch>
        </p:blipFill>
        <p:spPr>
          <a:xfrm>
            <a:off x="3579812" y="3505201"/>
            <a:ext cx="1097662" cy="1097662"/>
          </a:xfrm>
          <a:prstGeom prst="rect">
            <a:avLst/>
          </a:prstGeom>
        </p:spPr>
      </p:pic>
      <p:pic>
        <p:nvPicPr>
          <p:cNvPr id="10" name="Picture 9"/>
          <p:cNvPicPr>
            <a:picLocks noChangeAspect="1"/>
          </p:cNvPicPr>
          <p:nvPr/>
        </p:nvPicPr>
        <p:blipFill>
          <a:blip r:embed="rId6"/>
          <a:stretch>
            <a:fillRect/>
          </a:stretch>
        </p:blipFill>
        <p:spPr>
          <a:xfrm>
            <a:off x="3592861" y="4840644"/>
            <a:ext cx="1071563" cy="1071563"/>
          </a:xfrm>
          <a:prstGeom prst="rect">
            <a:avLst/>
          </a:prstGeom>
        </p:spPr>
      </p:pic>
      <p:sp>
        <p:nvSpPr>
          <p:cNvPr id="11" name="TextBox 10"/>
          <p:cNvSpPr txBox="1"/>
          <p:nvPr/>
        </p:nvSpPr>
        <p:spPr>
          <a:xfrm>
            <a:off x="5027612" y="2286000"/>
            <a:ext cx="5181600" cy="923330"/>
          </a:xfrm>
          <a:prstGeom prst="rect">
            <a:avLst/>
          </a:prstGeom>
          <a:noFill/>
        </p:spPr>
        <p:txBody>
          <a:bodyPr wrap="square" rtlCol="0">
            <a:spAutoFit/>
          </a:bodyPr>
          <a:lstStyle/>
          <a:p>
            <a:pPr>
              <a:lnSpc>
                <a:spcPct val="90000"/>
              </a:lnSpc>
            </a:pPr>
            <a:r>
              <a:rPr lang="en-US" sz="3600" dirty="0"/>
              <a:t>Non-residential Property</a:t>
            </a:r>
          </a:p>
          <a:p>
            <a:pPr>
              <a:lnSpc>
                <a:spcPct val="90000"/>
              </a:lnSpc>
            </a:pPr>
            <a:r>
              <a:rPr lang="en-US" sz="2400" dirty="0"/>
              <a:t>(basically all non-Homestead)</a:t>
            </a:r>
          </a:p>
        </p:txBody>
      </p:sp>
      <p:sp>
        <p:nvSpPr>
          <p:cNvPr id="13" name="TextBox 12"/>
          <p:cNvSpPr txBox="1"/>
          <p:nvPr/>
        </p:nvSpPr>
        <p:spPr>
          <a:xfrm>
            <a:off x="4951412" y="3848100"/>
            <a:ext cx="5181600" cy="590931"/>
          </a:xfrm>
          <a:prstGeom prst="rect">
            <a:avLst/>
          </a:prstGeom>
          <a:noFill/>
        </p:spPr>
        <p:txBody>
          <a:bodyPr wrap="square" rtlCol="0">
            <a:spAutoFit/>
          </a:bodyPr>
          <a:lstStyle/>
          <a:p>
            <a:pPr>
              <a:lnSpc>
                <a:spcPct val="90000"/>
              </a:lnSpc>
            </a:pPr>
            <a:r>
              <a:rPr lang="en-US" sz="3600" dirty="0"/>
              <a:t> Homestead Property</a:t>
            </a:r>
          </a:p>
        </p:txBody>
      </p:sp>
      <p:sp>
        <p:nvSpPr>
          <p:cNvPr id="14" name="TextBox 13"/>
          <p:cNvSpPr txBox="1"/>
          <p:nvPr/>
        </p:nvSpPr>
        <p:spPr>
          <a:xfrm>
            <a:off x="4952872" y="5421915"/>
            <a:ext cx="5181600" cy="590931"/>
          </a:xfrm>
          <a:prstGeom prst="rect">
            <a:avLst/>
          </a:prstGeom>
          <a:noFill/>
        </p:spPr>
        <p:txBody>
          <a:bodyPr wrap="square" rtlCol="0">
            <a:spAutoFit/>
          </a:bodyPr>
          <a:lstStyle/>
          <a:p>
            <a:pPr>
              <a:lnSpc>
                <a:spcPct val="90000"/>
              </a:lnSpc>
            </a:pPr>
            <a:r>
              <a:rPr lang="en-US" sz="3600" dirty="0"/>
              <a:t>Income (for homesteads)</a:t>
            </a:r>
          </a:p>
        </p:txBody>
      </p:sp>
    </p:spTree>
    <p:extLst>
      <p:ext uri="{BB962C8B-B14F-4D97-AF65-F5344CB8AC3E}">
        <p14:creationId xmlns:p14="http://schemas.microsoft.com/office/powerpoint/2010/main" val="271515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90515" y="283125"/>
            <a:ext cx="10147875" cy="535531"/>
          </a:xfrm>
          <a:prstGeom prst="rect">
            <a:avLst/>
          </a:prstGeom>
        </p:spPr>
        <p:txBody>
          <a:bodyPr wrap="square">
            <a:spAutoFit/>
          </a:bodyPr>
          <a:lstStyle/>
          <a:p>
            <a:pPr>
              <a:lnSpc>
                <a:spcPct val="90000"/>
              </a:lnSpc>
            </a:pPr>
            <a:r>
              <a:rPr lang="en-US" sz="3200" dirty="0"/>
              <a:t>But first! </a:t>
            </a:r>
          </a:p>
        </p:txBody>
      </p:sp>
      <p:sp>
        <p:nvSpPr>
          <p:cNvPr id="4" name="Rectangle 3"/>
          <p:cNvSpPr/>
          <p:nvPr/>
        </p:nvSpPr>
        <p:spPr>
          <a:xfrm>
            <a:off x="590515" y="874056"/>
            <a:ext cx="10147875" cy="1865126"/>
          </a:xfrm>
          <a:prstGeom prst="rect">
            <a:avLst/>
          </a:prstGeom>
        </p:spPr>
        <p:txBody>
          <a:bodyPr wrap="square">
            <a:spAutoFit/>
          </a:bodyPr>
          <a:lstStyle/>
          <a:p>
            <a:pPr>
              <a:lnSpc>
                <a:spcPct val="90000"/>
              </a:lnSpc>
            </a:pPr>
            <a:r>
              <a:rPr lang="en-US" sz="3200" dirty="0"/>
              <a:t>Because we have a statewide education fund, with shared responsibility, the State applies a correction factor to town tax rates that reflects how the town listed property values differ from fair market values (sale prices). </a:t>
            </a:r>
          </a:p>
        </p:txBody>
      </p:sp>
      <p:sp>
        <p:nvSpPr>
          <p:cNvPr id="5" name="Rectangle 4"/>
          <p:cNvSpPr/>
          <p:nvPr/>
        </p:nvSpPr>
        <p:spPr>
          <a:xfrm>
            <a:off x="917319" y="5029200"/>
            <a:ext cx="10147875" cy="590931"/>
          </a:xfrm>
          <a:prstGeom prst="rect">
            <a:avLst/>
          </a:prstGeom>
        </p:spPr>
        <p:txBody>
          <a:bodyPr wrap="square">
            <a:spAutoFit/>
          </a:bodyPr>
          <a:lstStyle/>
          <a:p>
            <a:pPr>
              <a:lnSpc>
                <a:spcPct val="90000"/>
              </a:lnSpc>
            </a:pPr>
            <a:endParaRPr lang="en-US" sz="3600" dirty="0"/>
          </a:p>
        </p:txBody>
      </p:sp>
      <p:sp>
        <p:nvSpPr>
          <p:cNvPr id="6" name="Rectangle 5"/>
          <p:cNvSpPr/>
          <p:nvPr/>
        </p:nvSpPr>
        <p:spPr>
          <a:xfrm>
            <a:off x="590515" y="2686907"/>
            <a:ext cx="10147875" cy="2308324"/>
          </a:xfrm>
          <a:prstGeom prst="rect">
            <a:avLst/>
          </a:prstGeom>
        </p:spPr>
        <p:txBody>
          <a:bodyPr wrap="square">
            <a:spAutoFit/>
          </a:bodyPr>
          <a:lstStyle/>
          <a:p>
            <a:pPr>
              <a:lnSpc>
                <a:spcPct val="90000"/>
              </a:lnSpc>
            </a:pPr>
            <a:r>
              <a:rPr lang="en-US" sz="3200" dirty="0"/>
              <a:t>This correction factor is known as a Common Level of Appraisal or CLA. CLAs less than 1.00 (100%) indicate property is generally listed for less than fair market value, and values more than 1.00 indicate property is generally listed for more than fair market value.</a:t>
            </a:r>
          </a:p>
        </p:txBody>
      </p:sp>
      <p:sp>
        <p:nvSpPr>
          <p:cNvPr id="7" name="Rectangle 6"/>
          <p:cNvSpPr/>
          <p:nvPr/>
        </p:nvSpPr>
        <p:spPr>
          <a:xfrm>
            <a:off x="590515" y="4909167"/>
            <a:ext cx="10147875" cy="1421928"/>
          </a:xfrm>
          <a:prstGeom prst="rect">
            <a:avLst/>
          </a:prstGeom>
        </p:spPr>
        <p:txBody>
          <a:bodyPr wrap="square">
            <a:spAutoFit/>
          </a:bodyPr>
          <a:lstStyle/>
          <a:p>
            <a:pPr>
              <a:lnSpc>
                <a:spcPct val="90000"/>
              </a:lnSpc>
            </a:pPr>
            <a:r>
              <a:rPr lang="en-US" sz="3200" dirty="0"/>
              <a:t>CLAs come from a statistical study the Division of Property Valuation and Review (PVR) does every year called the “Equalization Study.” </a:t>
            </a:r>
          </a:p>
        </p:txBody>
      </p:sp>
    </p:spTree>
    <p:extLst>
      <p:ext uri="{BB962C8B-B14F-4D97-AF65-F5344CB8AC3E}">
        <p14:creationId xmlns:p14="http://schemas.microsoft.com/office/powerpoint/2010/main" val="35317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pic>
        <p:nvPicPr>
          <p:cNvPr id="3" name="Picture 2"/>
          <p:cNvPicPr>
            <a:picLocks noChangeAspect="1"/>
          </p:cNvPicPr>
          <p:nvPr/>
        </p:nvPicPr>
        <p:blipFill>
          <a:blip r:embed="rId2"/>
          <a:stretch>
            <a:fillRect/>
          </a:stretch>
        </p:blipFill>
        <p:spPr>
          <a:xfrm>
            <a:off x="608012" y="461963"/>
            <a:ext cx="1066800" cy="1066800"/>
          </a:xfrm>
          <a:prstGeom prst="rect">
            <a:avLst/>
          </a:prstGeom>
        </p:spPr>
      </p:pic>
      <p:pic>
        <p:nvPicPr>
          <p:cNvPr id="7" name="Picture 6"/>
          <p:cNvPicPr>
            <a:picLocks noChangeAspect="1"/>
          </p:cNvPicPr>
          <p:nvPr/>
        </p:nvPicPr>
        <p:blipFill>
          <a:blip r:embed="rId3"/>
          <a:stretch>
            <a:fillRect/>
          </a:stretch>
        </p:blipFill>
        <p:spPr>
          <a:xfrm>
            <a:off x="1903411" y="461963"/>
            <a:ext cx="1066800" cy="1066800"/>
          </a:xfrm>
          <a:prstGeom prst="rect">
            <a:avLst/>
          </a:prstGeom>
        </p:spPr>
      </p:pic>
      <p:pic>
        <p:nvPicPr>
          <p:cNvPr id="8" name="Picture 7"/>
          <p:cNvPicPr>
            <a:picLocks noChangeAspect="1"/>
          </p:cNvPicPr>
          <p:nvPr/>
        </p:nvPicPr>
        <p:blipFill>
          <a:blip r:embed="rId4"/>
          <a:stretch>
            <a:fillRect/>
          </a:stretch>
        </p:blipFill>
        <p:spPr>
          <a:xfrm>
            <a:off x="3275011" y="457200"/>
            <a:ext cx="1071563" cy="1071563"/>
          </a:xfrm>
          <a:prstGeom prst="rect">
            <a:avLst/>
          </a:prstGeom>
        </p:spPr>
      </p:pic>
      <p:sp>
        <p:nvSpPr>
          <p:cNvPr id="11" name="TextBox 10"/>
          <p:cNvSpPr txBox="1"/>
          <p:nvPr/>
        </p:nvSpPr>
        <p:spPr>
          <a:xfrm>
            <a:off x="4799012" y="735616"/>
            <a:ext cx="6096000" cy="590931"/>
          </a:xfrm>
          <a:prstGeom prst="rect">
            <a:avLst/>
          </a:prstGeom>
          <a:noFill/>
        </p:spPr>
        <p:txBody>
          <a:bodyPr wrap="square" rtlCol="0">
            <a:spAutoFit/>
          </a:bodyPr>
          <a:lstStyle/>
          <a:p>
            <a:pPr>
              <a:lnSpc>
                <a:spcPct val="90000"/>
              </a:lnSpc>
            </a:pPr>
            <a:r>
              <a:rPr lang="en-US" sz="3600" u="sng" dirty="0"/>
              <a:t>Non-residential (NR) Property</a:t>
            </a:r>
          </a:p>
        </p:txBody>
      </p:sp>
      <p:grpSp>
        <p:nvGrpSpPr>
          <p:cNvPr id="19" name="Group 18"/>
          <p:cNvGrpSpPr/>
          <p:nvPr/>
        </p:nvGrpSpPr>
        <p:grpSpPr>
          <a:xfrm>
            <a:off x="382332" y="2946548"/>
            <a:ext cx="10055480" cy="611916"/>
            <a:chOff x="382274" y="2946548"/>
            <a:chExt cx="4715428" cy="611916"/>
          </a:xfrm>
        </p:grpSpPr>
        <p:sp>
          <p:nvSpPr>
            <p:cNvPr id="2" name="TextBox 1"/>
            <p:cNvSpPr txBox="1"/>
            <p:nvPr/>
          </p:nvSpPr>
          <p:spPr>
            <a:xfrm>
              <a:off x="382274" y="2967533"/>
              <a:ext cx="3428999" cy="590931"/>
            </a:xfrm>
            <a:prstGeom prst="rect">
              <a:avLst/>
            </a:prstGeom>
            <a:noFill/>
          </p:spPr>
          <p:txBody>
            <a:bodyPr wrap="square" rtlCol="0">
              <a:spAutoFit/>
            </a:bodyPr>
            <a:lstStyle/>
            <a:p>
              <a:pPr>
                <a:lnSpc>
                  <a:spcPct val="90000"/>
                </a:lnSpc>
              </a:pPr>
              <a:r>
                <a:rPr lang="en-US" sz="3600" dirty="0"/>
                <a:t>Statewide Rate</a:t>
              </a:r>
            </a:p>
          </p:txBody>
        </p:sp>
        <p:sp>
          <p:nvSpPr>
            <p:cNvPr id="15" name="Division Sign 14"/>
            <p:cNvSpPr/>
            <p:nvPr/>
          </p:nvSpPr>
          <p:spPr>
            <a:xfrm>
              <a:off x="1904248" y="3034397"/>
              <a:ext cx="305200" cy="457200"/>
            </a:xfrm>
            <a:prstGeom prst="mathDivid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209448" y="2946548"/>
              <a:ext cx="2888254" cy="590931"/>
            </a:xfrm>
            <a:prstGeom prst="rect">
              <a:avLst/>
            </a:prstGeom>
            <a:noFill/>
          </p:spPr>
          <p:txBody>
            <a:bodyPr wrap="square" rtlCol="0">
              <a:spAutoFit/>
            </a:bodyPr>
            <a:lstStyle/>
            <a:p>
              <a:pPr>
                <a:lnSpc>
                  <a:spcPct val="90000"/>
                </a:lnSpc>
              </a:pPr>
              <a:r>
                <a:rPr lang="en-US" sz="3600" dirty="0"/>
                <a:t>Town CLA                  Town Rate</a:t>
              </a:r>
            </a:p>
          </p:txBody>
        </p:sp>
        <p:sp>
          <p:nvSpPr>
            <p:cNvPr id="16" name="Equals 15"/>
            <p:cNvSpPr/>
            <p:nvPr/>
          </p:nvSpPr>
          <p:spPr>
            <a:xfrm>
              <a:off x="3409823" y="3034397"/>
              <a:ext cx="321600" cy="362331"/>
            </a:xfrm>
            <a:prstGeom prst="mathEqual">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p:cNvSpPr txBox="1"/>
          <p:nvPr/>
        </p:nvSpPr>
        <p:spPr>
          <a:xfrm>
            <a:off x="975737" y="1926274"/>
            <a:ext cx="10129837" cy="480131"/>
          </a:xfrm>
          <a:prstGeom prst="rect">
            <a:avLst/>
          </a:prstGeom>
          <a:noFill/>
        </p:spPr>
        <p:txBody>
          <a:bodyPr wrap="square" rtlCol="0">
            <a:spAutoFit/>
          </a:bodyPr>
          <a:lstStyle/>
          <a:p>
            <a:pPr>
              <a:lnSpc>
                <a:spcPct val="90000"/>
              </a:lnSpc>
            </a:pPr>
            <a:r>
              <a:rPr lang="en-US" sz="2800" dirty="0">
                <a:cs typeface="Angsana New" panose="02020603050405020304" pitchFamily="18" charset="-34"/>
              </a:rPr>
              <a:t>Example: Montpelier 2018 to 2019 (FY19) property tax year </a:t>
            </a:r>
          </a:p>
        </p:txBody>
      </p:sp>
      <p:sp>
        <p:nvSpPr>
          <p:cNvPr id="20" name="TextBox 19"/>
          <p:cNvSpPr txBox="1"/>
          <p:nvPr/>
        </p:nvSpPr>
        <p:spPr>
          <a:xfrm>
            <a:off x="386968" y="3936233"/>
            <a:ext cx="11486325" cy="590931"/>
          </a:xfrm>
          <a:prstGeom prst="rect">
            <a:avLst/>
          </a:prstGeom>
          <a:noFill/>
        </p:spPr>
        <p:txBody>
          <a:bodyPr wrap="square" rtlCol="0">
            <a:spAutoFit/>
          </a:bodyPr>
          <a:lstStyle/>
          <a:p>
            <a:pPr>
              <a:lnSpc>
                <a:spcPct val="90000"/>
              </a:lnSpc>
            </a:pPr>
            <a:r>
              <a:rPr lang="en-US" sz="3600" dirty="0"/>
              <a:t>          $1.580          ÷  	.9231	    =   	$</a:t>
            </a:r>
            <a:r>
              <a:rPr lang="en-US" sz="3600" dirty="0">
                <a:solidFill>
                  <a:srgbClr val="00B050"/>
                </a:solidFill>
              </a:rPr>
              <a:t>1.71</a:t>
            </a:r>
            <a:r>
              <a:rPr lang="en-US" sz="3600" dirty="0"/>
              <a:t> </a:t>
            </a:r>
            <a:r>
              <a:rPr lang="en-US" sz="2400" dirty="0"/>
              <a:t>(per $100 of property)</a:t>
            </a:r>
          </a:p>
        </p:txBody>
      </p:sp>
      <p:sp>
        <p:nvSpPr>
          <p:cNvPr id="21" name="TextBox 20"/>
          <p:cNvSpPr txBox="1"/>
          <p:nvPr/>
        </p:nvSpPr>
        <p:spPr>
          <a:xfrm>
            <a:off x="428307" y="4919660"/>
            <a:ext cx="10619105" cy="590931"/>
          </a:xfrm>
          <a:prstGeom prst="rect">
            <a:avLst/>
          </a:prstGeom>
          <a:noFill/>
        </p:spPr>
        <p:txBody>
          <a:bodyPr wrap="square" rtlCol="0">
            <a:spAutoFit/>
          </a:bodyPr>
          <a:lstStyle/>
          <a:p>
            <a:pPr>
              <a:lnSpc>
                <a:spcPct val="90000"/>
              </a:lnSpc>
            </a:pPr>
            <a:r>
              <a:rPr lang="en-US" sz="3600" dirty="0"/>
              <a:t>Tax on $250,000   is    $</a:t>
            </a:r>
            <a:r>
              <a:rPr lang="en-US" sz="3600" dirty="0">
                <a:solidFill>
                  <a:srgbClr val="00B050"/>
                </a:solidFill>
              </a:rPr>
              <a:t>1.71</a:t>
            </a:r>
            <a:r>
              <a:rPr lang="en-US" sz="3600" dirty="0"/>
              <a:t> x $2,500	=	$4,275	 </a:t>
            </a:r>
            <a:endParaRPr lang="en-US" sz="2400" dirty="0"/>
          </a:p>
        </p:txBody>
      </p:sp>
    </p:spTree>
    <p:extLst>
      <p:ext uri="{BB962C8B-B14F-4D97-AF65-F5344CB8AC3E}">
        <p14:creationId xmlns:p14="http://schemas.microsoft.com/office/powerpoint/2010/main" val="171614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sp>
        <p:nvSpPr>
          <p:cNvPr id="5" name="Rectangle 4"/>
          <p:cNvSpPr/>
          <p:nvPr/>
        </p:nvSpPr>
        <p:spPr>
          <a:xfrm>
            <a:off x="998019" y="2514600"/>
            <a:ext cx="10147875" cy="590931"/>
          </a:xfrm>
          <a:prstGeom prst="rect">
            <a:avLst/>
          </a:prstGeom>
        </p:spPr>
        <p:txBody>
          <a:bodyPr wrap="square">
            <a:spAutoFit/>
          </a:bodyPr>
          <a:lstStyle/>
          <a:p>
            <a:pPr>
              <a:lnSpc>
                <a:spcPct val="90000"/>
              </a:lnSpc>
            </a:pPr>
            <a:endParaRPr lang="en-US" sz="3600" dirty="0"/>
          </a:p>
        </p:txBody>
      </p:sp>
      <p:pic>
        <p:nvPicPr>
          <p:cNvPr id="9" name="Picture 8"/>
          <p:cNvPicPr>
            <a:picLocks noChangeAspect="1"/>
          </p:cNvPicPr>
          <p:nvPr/>
        </p:nvPicPr>
        <p:blipFill>
          <a:blip r:embed="rId2"/>
          <a:stretch>
            <a:fillRect/>
          </a:stretch>
        </p:blipFill>
        <p:spPr>
          <a:xfrm>
            <a:off x="531812" y="378904"/>
            <a:ext cx="1097662" cy="1097662"/>
          </a:xfrm>
          <a:prstGeom prst="rect">
            <a:avLst/>
          </a:prstGeom>
        </p:spPr>
      </p:pic>
      <p:sp>
        <p:nvSpPr>
          <p:cNvPr id="13" name="TextBox 12"/>
          <p:cNvSpPr txBox="1"/>
          <p:nvPr/>
        </p:nvSpPr>
        <p:spPr>
          <a:xfrm>
            <a:off x="2362072" y="336804"/>
            <a:ext cx="5181600" cy="590931"/>
          </a:xfrm>
          <a:prstGeom prst="rect">
            <a:avLst/>
          </a:prstGeom>
          <a:noFill/>
        </p:spPr>
        <p:txBody>
          <a:bodyPr wrap="square" rtlCol="0">
            <a:spAutoFit/>
          </a:bodyPr>
          <a:lstStyle/>
          <a:p>
            <a:pPr>
              <a:lnSpc>
                <a:spcPct val="90000"/>
              </a:lnSpc>
            </a:pPr>
            <a:r>
              <a:rPr lang="en-US" sz="3600" u="sng" dirty="0"/>
              <a:t> Homestead Property</a:t>
            </a:r>
          </a:p>
        </p:txBody>
      </p:sp>
      <p:sp>
        <p:nvSpPr>
          <p:cNvPr id="16" name="TextBox 15"/>
          <p:cNvSpPr txBox="1"/>
          <p:nvPr/>
        </p:nvSpPr>
        <p:spPr>
          <a:xfrm>
            <a:off x="1751012" y="1078105"/>
            <a:ext cx="10129837" cy="480131"/>
          </a:xfrm>
          <a:prstGeom prst="rect">
            <a:avLst/>
          </a:prstGeom>
          <a:noFill/>
        </p:spPr>
        <p:txBody>
          <a:bodyPr wrap="square" rtlCol="0">
            <a:spAutoFit/>
          </a:bodyPr>
          <a:lstStyle/>
          <a:p>
            <a:pPr>
              <a:lnSpc>
                <a:spcPct val="90000"/>
              </a:lnSpc>
            </a:pPr>
            <a:r>
              <a:rPr lang="en-US" sz="2800" dirty="0">
                <a:cs typeface="Angsana New" panose="02020603050405020304" pitchFamily="18" charset="-34"/>
              </a:rPr>
              <a:t>Montpelier/Roxbury - 2018 to 2019 (FY19) property tax year </a:t>
            </a:r>
          </a:p>
        </p:txBody>
      </p:sp>
      <p:sp>
        <p:nvSpPr>
          <p:cNvPr id="15" name="TextBox 14"/>
          <p:cNvSpPr txBox="1"/>
          <p:nvPr/>
        </p:nvSpPr>
        <p:spPr>
          <a:xfrm>
            <a:off x="457200" y="2098173"/>
            <a:ext cx="10733606" cy="424732"/>
          </a:xfrm>
          <a:prstGeom prst="rect">
            <a:avLst/>
          </a:prstGeom>
          <a:noFill/>
        </p:spPr>
        <p:txBody>
          <a:bodyPr wrap="square" rtlCol="0">
            <a:spAutoFit/>
          </a:bodyPr>
          <a:lstStyle/>
          <a:p>
            <a:pPr>
              <a:lnSpc>
                <a:spcPct val="90000"/>
              </a:lnSpc>
            </a:pPr>
            <a:r>
              <a:rPr lang="en-US" sz="2400" dirty="0"/>
              <a:t>Per-pupil spending	÷ 	homestead property yield	= 	Rate</a:t>
            </a:r>
          </a:p>
        </p:txBody>
      </p:sp>
      <p:sp>
        <p:nvSpPr>
          <p:cNvPr id="18" name="TextBox 17"/>
          <p:cNvSpPr txBox="1"/>
          <p:nvPr/>
        </p:nvSpPr>
        <p:spPr>
          <a:xfrm>
            <a:off x="457200" y="2724547"/>
            <a:ext cx="9901237" cy="424732"/>
          </a:xfrm>
          <a:prstGeom prst="rect">
            <a:avLst/>
          </a:prstGeom>
          <a:noFill/>
        </p:spPr>
        <p:txBody>
          <a:bodyPr wrap="square" rtlCol="0">
            <a:spAutoFit/>
          </a:bodyPr>
          <a:lstStyle/>
          <a:p>
            <a:pPr>
              <a:lnSpc>
                <a:spcPct val="90000"/>
              </a:lnSpc>
            </a:pPr>
            <a:r>
              <a:rPr lang="en-US" sz="2400" dirty="0"/>
              <a:t>$15,924		÷ 	$10,220			= 	$</a:t>
            </a:r>
            <a:r>
              <a:rPr lang="en-US" sz="2400" dirty="0">
                <a:solidFill>
                  <a:srgbClr val="92D050"/>
                </a:solidFill>
              </a:rPr>
              <a:t>1.56</a:t>
            </a:r>
          </a:p>
        </p:txBody>
      </p:sp>
      <p:sp>
        <p:nvSpPr>
          <p:cNvPr id="19" name="TextBox 18"/>
          <p:cNvSpPr txBox="1"/>
          <p:nvPr/>
        </p:nvSpPr>
        <p:spPr>
          <a:xfrm>
            <a:off x="457199" y="4095758"/>
            <a:ext cx="9901237" cy="424732"/>
          </a:xfrm>
          <a:prstGeom prst="rect">
            <a:avLst/>
          </a:prstGeom>
          <a:noFill/>
        </p:spPr>
        <p:txBody>
          <a:bodyPr wrap="square" rtlCol="0">
            <a:spAutoFit/>
          </a:bodyPr>
          <a:lstStyle/>
          <a:p>
            <a:pPr>
              <a:lnSpc>
                <a:spcPct val="90000"/>
              </a:lnSpc>
            </a:pPr>
            <a:r>
              <a:rPr lang="en-US" sz="2400" dirty="0"/>
              <a:t>Incentivized Rate         ÷ 	town CLA			= 	Rate </a:t>
            </a:r>
          </a:p>
        </p:txBody>
      </p:sp>
      <p:sp>
        <p:nvSpPr>
          <p:cNvPr id="20" name="TextBox 19"/>
          <p:cNvSpPr txBox="1"/>
          <p:nvPr/>
        </p:nvSpPr>
        <p:spPr>
          <a:xfrm>
            <a:off x="449515" y="4761113"/>
            <a:ext cx="9901237" cy="424732"/>
          </a:xfrm>
          <a:prstGeom prst="rect">
            <a:avLst/>
          </a:prstGeom>
          <a:noFill/>
        </p:spPr>
        <p:txBody>
          <a:bodyPr wrap="square" rtlCol="0">
            <a:spAutoFit/>
          </a:bodyPr>
          <a:lstStyle/>
          <a:p>
            <a:pPr>
              <a:lnSpc>
                <a:spcPct val="90000"/>
              </a:lnSpc>
            </a:pPr>
            <a:r>
              <a:rPr lang="en-US" sz="2400" dirty="0"/>
              <a:t>$</a:t>
            </a:r>
            <a:r>
              <a:rPr lang="en-US" sz="2400" dirty="0">
                <a:solidFill>
                  <a:srgbClr val="92D050"/>
                </a:solidFill>
              </a:rPr>
              <a:t>1.48</a:t>
            </a:r>
            <a:r>
              <a:rPr lang="en-US" sz="2400" dirty="0"/>
              <a:t>			÷ 	.9231				= 	</a:t>
            </a:r>
            <a:r>
              <a:rPr lang="en-US" sz="2400" dirty="0">
                <a:solidFill>
                  <a:srgbClr val="FFC000"/>
                </a:solidFill>
              </a:rPr>
              <a:t>$1.60</a:t>
            </a:r>
          </a:p>
        </p:txBody>
      </p:sp>
      <p:sp>
        <p:nvSpPr>
          <p:cNvPr id="21" name="TextBox 20"/>
          <p:cNvSpPr txBox="1"/>
          <p:nvPr/>
        </p:nvSpPr>
        <p:spPr>
          <a:xfrm>
            <a:off x="460375" y="5768471"/>
            <a:ext cx="11486325" cy="590931"/>
          </a:xfrm>
          <a:prstGeom prst="rect">
            <a:avLst/>
          </a:prstGeom>
          <a:noFill/>
        </p:spPr>
        <p:txBody>
          <a:bodyPr wrap="square" rtlCol="0">
            <a:spAutoFit/>
          </a:bodyPr>
          <a:lstStyle/>
          <a:p>
            <a:pPr>
              <a:lnSpc>
                <a:spcPct val="90000"/>
              </a:lnSpc>
            </a:pPr>
            <a:r>
              <a:rPr lang="en-US" sz="2400" dirty="0"/>
              <a:t>Tax on $250,000 	= 	</a:t>
            </a:r>
            <a:r>
              <a:rPr lang="en-US" sz="2400" dirty="0">
                <a:solidFill>
                  <a:srgbClr val="FFC000"/>
                </a:solidFill>
              </a:rPr>
              <a:t>$1.60 </a:t>
            </a:r>
            <a:r>
              <a:rPr lang="en-US" sz="2400" dirty="0"/>
              <a:t>x $2,500			=	$4,000</a:t>
            </a:r>
            <a:r>
              <a:rPr lang="en-US" sz="3600" dirty="0"/>
              <a:t>	 </a:t>
            </a:r>
            <a:endParaRPr lang="en-US" sz="2400" dirty="0"/>
          </a:p>
        </p:txBody>
      </p:sp>
      <p:sp>
        <p:nvSpPr>
          <p:cNvPr id="14" name="TextBox 13">
            <a:extLst>
              <a:ext uri="{FF2B5EF4-FFF2-40B4-BE49-F238E27FC236}">
                <a16:creationId xmlns:a16="http://schemas.microsoft.com/office/drawing/2014/main" xmlns="" id="{82B571BA-08E3-4FED-BE2C-EBFB2C3C96A8}"/>
              </a:ext>
            </a:extLst>
          </p:cNvPr>
          <p:cNvSpPr txBox="1"/>
          <p:nvPr/>
        </p:nvSpPr>
        <p:spPr>
          <a:xfrm>
            <a:off x="457200" y="3343343"/>
            <a:ext cx="9901237" cy="424732"/>
          </a:xfrm>
          <a:prstGeom prst="rect">
            <a:avLst/>
          </a:prstGeom>
          <a:noFill/>
        </p:spPr>
        <p:txBody>
          <a:bodyPr wrap="square" rtlCol="0">
            <a:spAutoFit/>
          </a:bodyPr>
          <a:lstStyle/>
          <a:p>
            <a:pPr>
              <a:lnSpc>
                <a:spcPct val="90000"/>
              </a:lnSpc>
            </a:pPr>
            <a:r>
              <a:rPr lang="en-US" sz="2400" dirty="0">
                <a:solidFill>
                  <a:srgbClr val="92D050"/>
                </a:solidFill>
              </a:rPr>
              <a:t>                         8 cent tax rate incentive for 1</a:t>
            </a:r>
            <a:r>
              <a:rPr lang="en-US" sz="2400" baseline="30000" dirty="0">
                <a:solidFill>
                  <a:srgbClr val="92D050"/>
                </a:solidFill>
              </a:rPr>
              <a:t>st</a:t>
            </a:r>
            <a:r>
              <a:rPr lang="en-US" sz="2400" dirty="0">
                <a:solidFill>
                  <a:srgbClr val="92D050"/>
                </a:solidFill>
              </a:rPr>
              <a:t> year of merger  </a:t>
            </a:r>
          </a:p>
        </p:txBody>
      </p:sp>
    </p:spTree>
    <p:extLst>
      <p:ext uri="{BB962C8B-B14F-4D97-AF65-F5344CB8AC3E}">
        <p14:creationId xmlns:p14="http://schemas.microsoft.com/office/powerpoint/2010/main" val="5463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P spid="19" grpId="0"/>
      <p:bldP spid="20" grpId="0"/>
      <p:bldP spid="2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sp>
        <p:nvSpPr>
          <p:cNvPr id="5" name="Rectangle 4"/>
          <p:cNvSpPr/>
          <p:nvPr/>
        </p:nvSpPr>
        <p:spPr>
          <a:xfrm>
            <a:off x="998019" y="2514600"/>
            <a:ext cx="10147875" cy="590931"/>
          </a:xfrm>
          <a:prstGeom prst="rect">
            <a:avLst/>
          </a:prstGeom>
        </p:spPr>
        <p:txBody>
          <a:bodyPr wrap="square">
            <a:spAutoFit/>
          </a:bodyPr>
          <a:lstStyle/>
          <a:p>
            <a:pPr>
              <a:lnSpc>
                <a:spcPct val="90000"/>
              </a:lnSpc>
            </a:pPr>
            <a:endParaRPr lang="en-US" sz="3600" dirty="0"/>
          </a:p>
        </p:txBody>
      </p:sp>
      <p:pic>
        <p:nvPicPr>
          <p:cNvPr id="9" name="Picture 8"/>
          <p:cNvPicPr>
            <a:picLocks noChangeAspect="1"/>
          </p:cNvPicPr>
          <p:nvPr/>
        </p:nvPicPr>
        <p:blipFill>
          <a:blip r:embed="rId2"/>
          <a:stretch>
            <a:fillRect/>
          </a:stretch>
        </p:blipFill>
        <p:spPr>
          <a:xfrm>
            <a:off x="531812" y="378904"/>
            <a:ext cx="1097662" cy="1097662"/>
          </a:xfrm>
          <a:prstGeom prst="rect">
            <a:avLst/>
          </a:prstGeom>
        </p:spPr>
      </p:pic>
      <p:sp>
        <p:nvSpPr>
          <p:cNvPr id="13" name="TextBox 12"/>
          <p:cNvSpPr txBox="1"/>
          <p:nvPr/>
        </p:nvSpPr>
        <p:spPr>
          <a:xfrm>
            <a:off x="2362072" y="336804"/>
            <a:ext cx="5181600" cy="590931"/>
          </a:xfrm>
          <a:prstGeom prst="rect">
            <a:avLst/>
          </a:prstGeom>
          <a:noFill/>
        </p:spPr>
        <p:txBody>
          <a:bodyPr wrap="square" rtlCol="0">
            <a:spAutoFit/>
          </a:bodyPr>
          <a:lstStyle/>
          <a:p>
            <a:pPr>
              <a:lnSpc>
                <a:spcPct val="90000"/>
              </a:lnSpc>
            </a:pPr>
            <a:r>
              <a:rPr lang="en-US" sz="3600" u="sng" dirty="0"/>
              <a:t> Homestead Property</a:t>
            </a:r>
          </a:p>
        </p:txBody>
      </p:sp>
      <p:sp>
        <p:nvSpPr>
          <p:cNvPr id="16" name="TextBox 15"/>
          <p:cNvSpPr txBox="1"/>
          <p:nvPr/>
        </p:nvSpPr>
        <p:spPr>
          <a:xfrm>
            <a:off x="1080643" y="2080635"/>
            <a:ext cx="9166282" cy="867930"/>
          </a:xfrm>
          <a:prstGeom prst="rect">
            <a:avLst/>
          </a:prstGeom>
          <a:noFill/>
        </p:spPr>
        <p:txBody>
          <a:bodyPr wrap="square" rtlCol="0">
            <a:spAutoFit/>
          </a:bodyPr>
          <a:lstStyle/>
          <a:p>
            <a:pPr>
              <a:lnSpc>
                <a:spcPct val="90000"/>
              </a:lnSpc>
            </a:pPr>
            <a:r>
              <a:rPr lang="en-US" sz="2800" dirty="0">
                <a:cs typeface="Angsana New" panose="02020603050405020304" pitchFamily="18" charset="-34"/>
              </a:rPr>
              <a:t>Multiple district example: </a:t>
            </a:r>
          </a:p>
          <a:p>
            <a:pPr>
              <a:lnSpc>
                <a:spcPct val="90000"/>
              </a:lnSpc>
            </a:pPr>
            <a:r>
              <a:rPr lang="en-US" sz="2800" dirty="0">
                <a:cs typeface="Angsana New" panose="02020603050405020304" pitchFamily="18" charset="-34"/>
              </a:rPr>
              <a:t>East Montpelier - 2018 to 2019 (FY19) property tax year </a:t>
            </a:r>
          </a:p>
        </p:txBody>
      </p:sp>
      <p:sp>
        <p:nvSpPr>
          <p:cNvPr id="14" name="TextBox 13"/>
          <p:cNvSpPr txBox="1"/>
          <p:nvPr/>
        </p:nvSpPr>
        <p:spPr>
          <a:xfrm>
            <a:off x="457200" y="3408960"/>
            <a:ext cx="9901237" cy="424732"/>
          </a:xfrm>
          <a:prstGeom prst="rect">
            <a:avLst/>
          </a:prstGeom>
          <a:noFill/>
        </p:spPr>
        <p:txBody>
          <a:bodyPr wrap="square" rtlCol="0">
            <a:spAutoFit/>
          </a:bodyPr>
          <a:lstStyle/>
          <a:p>
            <a:pPr>
              <a:lnSpc>
                <a:spcPct val="90000"/>
              </a:lnSpc>
            </a:pPr>
            <a:r>
              <a:rPr lang="en-US" sz="2400" dirty="0"/>
              <a:t>Per-pupil spending 	=	48.1% East Montpelier + 51.9% U-32	</a:t>
            </a:r>
          </a:p>
        </p:txBody>
      </p:sp>
      <p:sp>
        <p:nvSpPr>
          <p:cNvPr id="17" name="TextBox 16"/>
          <p:cNvSpPr txBox="1"/>
          <p:nvPr/>
        </p:nvSpPr>
        <p:spPr>
          <a:xfrm>
            <a:off x="457200" y="4114800"/>
            <a:ext cx="10363201" cy="424732"/>
          </a:xfrm>
          <a:prstGeom prst="rect">
            <a:avLst/>
          </a:prstGeom>
          <a:noFill/>
        </p:spPr>
        <p:txBody>
          <a:bodyPr wrap="square" rtlCol="0">
            <a:spAutoFit/>
          </a:bodyPr>
          <a:lstStyle/>
          <a:p>
            <a:pPr>
              <a:lnSpc>
                <a:spcPct val="90000"/>
              </a:lnSpc>
            </a:pPr>
            <a:r>
              <a:rPr lang="en-US" sz="2400" dirty="0"/>
              <a:t>Per-pupil spending 	=	.481 x $</a:t>
            </a:r>
            <a:r>
              <a:rPr lang="en-US" sz="2400" dirty="0">
                <a:solidFill>
                  <a:srgbClr val="FF0000"/>
                </a:solidFill>
              </a:rPr>
              <a:t>19,645</a:t>
            </a:r>
            <a:r>
              <a:rPr lang="en-US" sz="2400" dirty="0"/>
              <a:t>               + .519 x $18,056 = $</a:t>
            </a:r>
            <a:r>
              <a:rPr lang="en-US" sz="2400" dirty="0">
                <a:solidFill>
                  <a:srgbClr val="00B0F0"/>
                </a:solidFill>
              </a:rPr>
              <a:t>18,820</a:t>
            </a:r>
            <a:r>
              <a:rPr lang="en-US" sz="2400" dirty="0"/>
              <a:t>	</a:t>
            </a:r>
          </a:p>
        </p:txBody>
      </p:sp>
      <p:sp>
        <p:nvSpPr>
          <p:cNvPr id="22" name="TextBox 21"/>
          <p:cNvSpPr txBox="1"/>
          <p:nvPr/>
        </p:nvSpPr>
        <p:spPr>
          <a:xfrm>
            <a:off x="1899212" y="960566"/>
            <a:ext cx="8382000" cy="1089529"/>
          </a:xfrm>
          <a:prstGeom prst="rect">
            <a:avLst/>
          </a:prstGeom>
          <a:noFill/>
        </p:spPr>
        <p:txBody>
          <a:bodyPr wrap="square" rtlCol="0">
            <a:spAutoFit/>
          </a:bodyPr>
          <a:lstStyle/>
          <a:p>
            <a:pPr>
              <a:lnSpc>
                <a:spcPct val="90000"/>
              </a:lnSpc>
            </a:pPr>
            <a:r>
              <a:rPr lang="en-US" sz="2400" i="1" dirty="0"/>
              <a:t>Note: Towns are often part of more than one education district. For example, a town might have its own district that covers grades K – 6 and be part of a union district that covers 7-12.    </a:t>
            </a:r>
          </a:p>
        </p:txBody>
      </p:sp>
      <p:sp>
        <p:nvSpPr>
          <p:cNvPr id="2" name="TextBox 1"/>
          <p:cNvSpPr txBox="1"/>
          <p:nvPr/>
        </p:nvSpPr>
        <p:spPr>
          <a:xfrm>
            <a:off x="684212" y="5029200"/>
            <a:ext cx="9829800" cy="1089529"/>
          </a:xfrm>
          <a:prstGeom prst="rect">
            <a:avLst/>
          </a:prstGeom>
          <a:noFill/>
        </p:spPr>
        <p:txBody>
          <a:bodyPr wrap="square" rtlCol="0">
            <a:spAutoFit/>
          </a:bodyPr>
          <a:lstStyle/>
          <a:p>
            <a:pPr>
              <a:lnSpc>
                <a:spcPct val="90000"/>
              </a:lnSpc>
            </a:pPr>
            <a:r>
              <a:rPr lang="en-US" sz="2400" i="1" dirty="0"/>
              <a:t>Note: Excess spending penalties and merger incentives are applied at the district level. Statutory limits on year over year changes are factored at the town level. </a:t>
            </a:r>
          </a:p>
        </p:txBody>
      </p:sp>
    </p:spTree>
    <p:extLst>
      <p:ext uri="{BB962C8B-B14F-4D97-AF65-F5344CB8AC3E}">
        <p14:creationId xmlns:p14="http://schemas.microsoft.com/office/powerpoint/2010/main" val="398570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pic>
        <p:nvPicPr>
          <p:cNvPr id="10" name="Picture 9"/>
          <p:cNvPicPr>
            <a:picLocks noChangeAspect="1"/>
          </p:cNvPicPr>
          <p:nvPr/>
        </p:nvPicPr>
        <p:blipFill>
          <a:blip r:embed="rId2"/>
          <a:stretch>
            <a:fillRect/>
          </a:stretch>
        </p:blipFill>
        <p:spPr>
          <a:xfrm>
            <a:off x="684212" y="533400"/>
            <a:ext cx="1071563" cy="1071563"/>
          </a:xfrm>
          <a:prstGeom prst="rect">
            <a:avLst/>
          </a:prstGeom>
        </p:spPr>
      </p:pic>
      <p:sp>
        <p:nvSpPr>
          <p:cNvPr id="14" name="TextBox 13"/>
          <p:cNvSpPr txBox="1"/>
          <p:nvPr/>
        </p:nvSpPr>
        <p:spPr>
          <a:xfrm>
            <a:off x="2589212" y="512284"/>
            <a:ext cx="5181600" cy="590931"/>
          </a:xfrm>
          <a:prstGeom prst="rect">
            <a:avLst/>
          </a:prstGeom>
          <a:noFill/>
        </p:spPr>
        <p:txBody>
          <a:bodyPr wrap="square" rtlCol="0">
            <a:spAutoFit/>
          </a:bodyPr>
          <a:lstStyle/>
          <a:p>
            <a:pPr>
              <a:lnSpc>
                <a:spcPct val="90000"/>
              </a:lnSpc>
            </a:pPr>
            <a:r>
              <a:rPr lang="en-US" sz="3600" u="sng" dirty="0"/>
              <a:t>Income (homestead)</a:t>
            </a:r>
          </a:p>
        </p:txBody>
      </p:sp>
      <p:sp>
        <p:nvSpPr>
          <p:cNvPr id="17" name="TextBox 16"/>
          <p:cNvSpPr txBox="1"/>
          <p:nvPr/>
        </p:nvSpPr>
        <p:spPr>
          <a:xfrm>
            <a:off x="460375" y="3290929"/>
            <a:ext cx="10917467" cy="1089529"/>
          </a:xfrm>
          <a:prstGeom prst="rect">
            <a:avLst/>
          </a:prstGeom>
          <a:noFill/>
        </p:spPr>
        <p:txBody>
          <a:bodyPr wrap="square" rtlCol="0">
            <a:spAutoFit/>
          </a:bodyPr>
          <a:lstStyle/>
          <a:p>
            <a:pPr>
              <a:lnSpc>
                <a:spcPct val="90000"/>
              </a:lnSpc>
            </a:pPr>
            <a:r>
              <a:rPr lang="en-US" sz="3600" dirty="0"/>
              <a:t>FY19 Property Taxes 	-  	</a:t>
            </a:r>
            <a:r>
              <a:rPr lang="en-US" sz="3600" dirty="0">
                <a:solidFill>
                  <a:srgbClr val="FFC000"/>
                </a:solidFill>
              </a:rPr>
              <a:t>PTA</a:t>
            </a:r>
            <a:r>
              <a:rPr lang="en-US" sz="3600" dirty="0"/>
              <a:t>		=	Net Tax Due	 </a:t>
            </a:r>
            <a:endParaRPr lang="en-US" sz="2400" dirty="0"/>
          </a:p>
        </p:txBody>
      </p:sp>
      <p:sp>
        <p:nvSpPr>
          <p:cNvPr id="18" name="TextBox 17"/>
          <p:cNvSpPr txBox="1"/>
          <p:nvPr/>
        </p:nvSpPr>
        <p:spPr>
          <a:xfrm>
            <a:off x="1979612" y="1155546"/>
            <a:ext cx="8382000" cy="2086725"/>
          </a:xfrm>
          <a:prstGeom prst="rect">
            <a:avLst/>
          </a:prstGeom>
          <a:noFill/>
        </p:spPr>
        <p:txBody>
          <a:bodyPr wrap="square" rtlCol="0">
            <a:spAutoFit/>
          </a:bodyPr>
          <a:lstStyle/>
          <a:p>
            <a:pPr>
              <a:lnSpc>
                <a:spcPct val="90000"/>
              </a:lnSpc>
            </a:pPr>
            <a:r>
              <a:rPr lang="en-US" sz="2400" i="1" dirty="0"/>
              <a:t>More than two thirds of  homesteads(Vermont resident households) pay for education based on their household income rather than property value. Those households receive a Property Tax Adjustment (</a:t>
            </a:r>
            <a:r>
              <a:rPr lang="en-US" sz="2400" i="1" dirty="0">
                <a:solidFill>
                  <a:srgbClr val="FFC000"/>
                </a:solidFill>
              </a:rPr>
              <a:t>PTA</a:t>
            </a:r>
            <a:r>
              <a:rPr lang="en-US" sz="2400" i="1" dirty="0"/>
              <a:t>) that is communicated to the town and appears on the bill as “State Payments.”  Households with income of less than about $133,000 are eligible for an adjustment</a:t>
            </a:r>
          </a:p>
        </p:txBody>
      </p:sp>
      <p:sp>
        <p:nvSpPr>
          <p:cNvPr id="19" name="TextBox 18"/>
          <p:cNvSpPr txBox="1"/>
          <p:nvPr/>
        </p:nvSpPr>
        <p:spPr>
          <a:xfrm>
            <a:off x="1979612" y="4088193"/>
            <a:ext cx="8382000" cy="1421928"/>
          </a:xfrm>
          <a:prstGeom prst="rect">
            <a:avLst/>
          </a:prstGeom>
          <a:noFill/>
        </p:spPr>
        <p:txBody>
          <a:bodyPr wrap="square" rtlCol="0">
            <a:spAutoFit/>
          </a:bodyPr>
          <a:lstStyle/>
          <a:p>
            <a:pPr>
              <a:lnSpc>
                <a:spcPct val="90000"/>
              </a:lnSpc>
            </a:pPr>
            <a:r>
              <a:rPr lang="en-US" sz="2400" i="1" dirty="0"/>
              <a:t>PTAs that were credited to FY19 property tax bills were calculated based on FY18 taxes paid and 2017 household income. This is the “lag” in the property tax adjustment system that people often refer to. </a:t>
            </a:r>
          </a:p>
        </p:txBody>
      </p:sp>
    </p:spTree>
    <p:extLst>
      <p:ext uri="{BB962C8B-B14F-4D97-AF65-F5344CB8AC3E}">
        <p14:creationId xmlns:p14="http://schemas.microsoft.com/office/powerpoint/2010/main" val="366216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pic>
        <p:nvPicPr>
          <p:cNvPr id="10" name="Picture 9"/>
          <p:cNvPicPr>
            <a:picLocks noChangeAspect="1"/>
          </p:cNvPicPr>
          <p:nvPr/>
        </p:nvPicPr>
        <p:blipFill>
          <a:blip r:embed="rId2"/>
          <a:stretch>
            <a:fillRect/>
          </a:stretch>
        </p:blipFill>
        <p:spPr>
          <a:xfrm>
            <a:off x="684212" y="533400"/>
            <a:ext cx="1071563" cy="1071563"/>
          </a:xfrm>
          <a:prstGeom prst="rect">
            <a:avLst/>
          </a:prstGeom>
        </p:spPr>
      </p:pic>
      <p:sp>
        <p:nvSpPr>
          <p:cNvPr id="14" name="TextBox 13"/>
          <p:cNvSpPr txBox="1"/>
          <p:nvPr/>
        </p:nvSpPr>
        <p:spPr>
          <a:xfrm>
            <a:off x="2589212" y="512284"/>
            <a:ext cx="8305800" cy="590931"/>
          </a:xfrm>
          <a:prstGeom prst="rect">
            <a:avLst/>
          </a:prstGeom>
          <a:noFill/>
        </p:spPr>
        <p:txBody>
          <a:bodyPr wrap="square" rtlCol="0">
            <a:spAutoFit/>
          </a:bodyPr>
          <a:lstStyle/>
          <a:p>
            <a:pPr>
              <a:lnSpc>
                <a:spcPct val="90000"/>
              </a:lnSpc>
            </a:pPr>
            <a:r>
              <a:rPr lang="en-US" sz="3600" u="sng" dirty="0"/>
              <a:t>PTA (Income Sensitivity) Calculation</a:t>
            </a:r>
          </a:p>
        </p:txBody>
      </p:sp>
      <p:sp>
        <p:nvSpPr>
          <p:cNvPr id="18" name="TextBox 17"/>
          <p:cNvSpPr txBox="1"/>
          <p:nvPr/>
        </p:nvSpPr>
        <p:spPr>
          <a:xfrm>
            <a:off x="1979612" y="1155546"/>
            <a:ext cx="8382000" cy="424732"/>
          </a:xfrm>
          <a:prstGeom prst="rect">
            <a:avLst/>
          </a:prstGeom>
          <a:noFill/>
        </p:spPr>
        <p:txBody>
          <a:bodyPr wrap="square" rtlCol="0">
            <a:spAutoFit/>
          </a:bodyPr>
          <a:lstStyle/>
          <a:p>
            <a:pPr>
              <a:lnSpc>
                <a:spcPct val="90000"/>
              </a:lnSpc>
            </a:pPr>
            <a:endParaRPr lang="en-US" sz="2400" i="1" dirty="0"/>
          </a:p>
        </p:txBody>
      </p:sp>
      <p:sp>
        <p:nvSpPr>
          <p:cNvPr id="9" name="TextBox 8"/>
          <p:cNvSpPr txBox="1"/>
          <p:nvPr/>
        </p:nvSpPr>
        <p:spPr>
          <a:xfrm>
            <a:off x="457200" y="1981200"/>
            <a:ext cx="9599612" cy="424732"/>
          </a:xfrm>
          <a:prstGeom prst="rect">
            <a:avLst/>
          </a:prstGeom>
          <a:noFill/>
        </p:spPr>
        <p:txBody>
          <a:bodyPr wrap="square" rtlCol="0">
            <a:spAutoFit/>
          </a:bodyPr>
          <a:lstStyle/>
          <a:p>
            <a:pPr>
              <a:lnSpc>
                <a:spcPct val="90000"/>
              </a:lnSpc>
            </a:pPr>
            <a:r>
              <a:rPr lang="en-US" sz="2400" dirty="0"/>
              <a:t>Per-pupil spending     ÷   	income yield    x    2%     =     town income rate </a:t>
            </a:r>
          </a:p>
        </p:txBody>
      </p:sp>
      <p:sp>
        <p:nvSpPr>
          <p:cNvPr id="11" name="TextBox 10"/>
          <p:cNvSpPr txBox="1"/>
          <p:nvPr/>
        </p:nvSpPr>
        <p:spPr>
          <a:xfrm>
            <a:off x="469381" y="3322552"/>
            <a:ext cx="9901237" cy="424732"/>
          </a:xfrm>
          <a:prstGeom prst="rect">
            <a:avLst/>
          </a:prstGeom>
          <a:noFill/>
        </p:spPr>
        <p:txBody>
          <a:bodyPr wrap="square" rtlCol="0">
            <a:spAutoFit/>
          </a:bodyPr>
          <a:lstStyle/>
          <a:p>
            <a:pPr>
              <a:lnSpc>
                <a:spcPct val="90000"/>
              </a:lnSpc>
            </a:pPr>
            <a:r>
              <a:rPr lang="en-US" sz="2400" dirty="0"/>
              <a:t>$15,924	              ÷   	$12,380               x   2%      = 	</a:t>
            </a:r>
            <a:r>
              <a:rPr lang="en-US" sz="2400" dirty="0">
                <a:solidFill>
                  <a:srgbClr val="FFFF00"/>
                </a:solidFill>
              </a:rPr>
              <a:t>2.57%</a:t>
            </a:r>
          </a:p>
        </p:txBody>
      </p:sp>
      <p:sp>
        <p:nvSpPr>
          <p:cNvPr id="12" name="TextBox 11"/>
          <p:cNvSpPr txBox="1"/>
          <p:nvPr/>
        </p:nvSpPr>
        <p:spPr>
          <a:xfrm>
            <a:off x="469382" y="3984761"/>
            <a:ext cx="11187629" cy="424732"/>
          </a:xfrm>
          <a:prstGeom prst="rect">
            <a:avLst/>
          </a:prstGeom>
          <a:noFill/>
        </p:spPr>
        <p:txBody>
          <a:bodyPr wrap="square" rtlCol="0">
            <a:spAutoFit/>
          </a:bodyPr>
          <a:lstStyle/>
          <a:p>
            <a:pPr>
              <a:lnSpc>
                <a:spcPct val="90000"/>
              </a:lnSpc>
            </a:pPr>
            <a:r>
              <a:rPr lang="en-US" sz="2400" dirty="0"/>
              <a:t>Household Income 	x 	town income rate	    = 	taxes based on income  </a:t>
            </a:r>
          </a:p>
        </p:txBody>
      </p:sp>
      <p:sp>
        <p:nvSpPr>
          <p:cNvPr id="13" name="TextBox 12"/>
          <p:cNvSpPr txBox="1"/>
          <p:nvPr/>
        </p:nvSpPr>
        <p:spPr>
          <a:xfrm>
            <a:off x="469382" y="4674190"/>
            <a:ext cx="9901237" cy="424732"/>
          </a:xfrm>
          <a:prstGeom prst="rect">
            <a:avLst/>
          </a:prstGeom>
          <a:noFill/>
        </p:spPr>
        <p:txBody>
          <a:bodyPr wrap="square" rtlCol="0">
            <a:spAutoFit/>
          </a:bodyPr>
          <a:lstStyle/>
          <a:p>
            <a:pPr>
              <a:lnSpc>
                <a:spcPct val="90000"/>
              </a:lnSpc>
            </a:pPr>
            <a:r>
              <a:rPr lang="en-US" sz="2400" dirty="0"/>
              <a:t>$75,000      		x 	</a:t>
            </a:r>
            <a:r>
              <a:rPr lang="en-US" sz="2400" dirty="0">
                <a:solidFill>
                  <a:srgbClr val="FFFF00"/>
                </a:solidFill>
              </a:rPr>
              <a:t>2.57%			    </a:t>
            </a:r>
            <a:r>
              <a:rPr lang="en-US" sz="2400" dirty="0"/>
              <a:t>=  	</a:t>
            </a:r>
            <a:r>
              <a:rPr lang="en-US" sz="2400" dirty="0">
                <a:solidFill>
                  <a:srgbClr val="FF3399"/>
                </a:solidFill>
              </a:rPr>
              <a:t>$1,929	</a:t>
            </a:r>
          </a:p>
        </p:txBody>
      </p:sp>
      <p:sp>
        <p:nvSpPr>
          <p:cNvPr id="15" name="TextBox 14"/>
          <p:cNvSpPr txBox="1"/>
          <p:nvPr/>
        </p:nvSpPr>
        <p:spPr>
          <a:xfrm>
            <a:off x="481564" y="2671300"/>
            <a:ext cx="9599612" cy="424732"/>
          </a:xfrm>
          <a:prstGeom prst="rect">
            <a:avLst/>
          </a:prstGeom>
          <a:noFill/>
        </p:spPr>
        <p:txBody>
          <a:bodyPr wrap="square" rtlCol="0">
            <a:spAutoFit/>
          </a:bodyPr>
          <a:lstStyle/>
          <a:p>
            <a:pPr>
              <a:lnSpc>
                <a:spcPct val="90000"/>
              </a:lnSpc>
            </a:pPr>
            <a:r>
              <a:rPr lang="en-US" sz="2400" dirty="0"/>
              <a:t>Example: Montpelier household with $75k in income and $250k </a:t>
            </a:r>
            <a:r>
              <a:rPr lang="en-US" sz="2400" dirty="0" err="1"/>
              <a:t>housesite</a:t>
            </a:r>
            <a:r>
              <a:rPr lang="en-US" sz="2400" dirty="0"/>
              <a:t> </a:t>
            </a:r>
          </a:p>
        </p:txBody>
      </p:sp>
      <p:sp>
        <p:nvSpPr>
          <p:cNvPr id="16" name="TextBox 15"/>
          <p:cNvSpPr txBox="1"/>
          <p:nvPr/>
        </p:nvSpPr>
        <p:spPr>
          <a:xfrm>
            <a:off x="457200" y="5363619"/>
            <a:ext cx="11187629" cy="424732"/>
          </a:xfrm>
          <a:prstGeom prst="rect">
            <a:avLst/>
          </a:prstGeom>
          <a:noFill/>
        </p:spPr>
        <p:txBody>
          <a:bodyPr wrap="square" rtlCol="0">
            <a:spAutoFit/>
          </a:bodyPr>
          <a:lstStyle/>
          <a:p>
            <a:pPr>
              <a:lnSpc>
                <a:spcPct val="90000"/>
              </a:lnSpc>
            </a:pPr>
            <a:r>
              <a:rPr lang="en-US" sz="2400" dirty="0"/>
              <a:t>Taxes based on property – taxes based on income 	    = 	PTA  </a:t>
            </a:r>
          </a:p>
        </p:txBody>
      </p:sp>
      <p:sp>
        <p:nvSpPr>
          <p:cNvPr id="20" name="TextBox 19"/>
          <p:cNvSpPr txBox="1"/>
          <p:nvPr/>
        </p:nvSpPr>
        <p:spPr>
          <a:xfrm>
            <a:off x="457200" y="5915553"/>
            <a:ext cx="11187629" cy="424732"/>
          </a:xfrm>
          <a:prstGeom prst="rect">
            <a:avLst/>
          </a:prstGeom>
          <a:noFill/>
        </p:spPr>
        <p:txBody>
          <a:bodyPr wrap="square" rtlCol="0">
            <a:spAutoFit/>
          </a:bodyPr>
          <a:lstStyle/>
          <a:p>
            <a:pPr>
              <a:lnSpc>
                <a:spcPct val="90000"/>
              </a:lnSpc>
            </a:pPr>
            <a:r>
              <a:rPr lang="en-US" sz="2400" dirty="0"/>
              <a:t>$4,000	                                     –  </a:t>
            </a:r>
            <a:r>
              <a:rPr lang="en-US" sz="2400" dirty="0">
                <a:solidFill>
                  <a:srgbClr val="FF3399"/>
                </a:solidFill>
              </a:rPr>
              <a:t>$1,929</a:t>
            </a:r>
            <a:r>
              <a:rPr lang="en-US" sz="2400" dirty="0"/>
              <a:t>			    = 	 </a:t>
            </a:r>
            <a:r>
              <a:rPr lang="en-US" sz="2400" dirty="0">
                <a:solidFill>
                  <a:srgbClr val="00B050"/>
                </a:solidFill>
              </a:rPr>
              <a:t>$2,071 applied to FY20 bill </a:t>
            </a:r>
          </a:p>
        </p:txBody>
      </p:sp>
    </p:spTree>
    <p:extLst>
      <p:ext uri="{BB962C8B-B14F-4D97-AF65-F5344CB8AC3E}">
        <p14:creationId xmlns:p14="http://schemas.microsoft.com/office/powerpoint/2010/main" val="16670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975737" y="533400"/>
            <a:ext cx="10147875" cy="590931"/>
          </a:xfrm>
          <a:prstGeom prst="rect">
            <a:avLst/>
          </a:prstGeom>
        </p:spPr>
        <p:txBody>
          <a:bodyPr wrap="square">
            <a:spAutoFit/>
          </a:bodyPr>
          <a:lstStyle/>
          <a:p>
            <a:pPr>
              <a:lnSpc>
                <a:spcPct val="90000"/>
              </a:lnSpc>
            </a:pPr>
            <a:endParaRPr lang="en-US" sz="3600" dirty="0"/>
          </a:p>
        </p:txBody>
      </p:sp>
      <p:pic>
        <p:nvPicPr>
          <p:cNvPr id="10" name="Picture 9"/>
          <p:cNvPicPr>
            <a:picLocks noChangeAspect="1"/>
          </p:cNvPicPr>
          <p:nvPr/>
        </p:nvPicPr>
        <p:blipFill>
          <a:blip r:embed="rId2"/>
          <a:stretch>
            <a:fillRect/>
          </a:stretch>
        </p:blipFill>
        <p:spPr>
          <a:xfrm>
            <a:off x="684212" y="533400"/>
            <a:ext cx="1071563" cy="1071563"/>
          </a:xfrm>
          <a:prstGeom prst="rect">
            <a:avLst/>
          </a:prstGeom>
        </p:spPr>
      </p:pic>
      <p:sp>
        <p:nvSpPr>
          <p:cNvPr id="14" name="TextBox 13"/>
          <p:cNvSpPr txBox="1"/>
          <p:nvPr/>
        </p:nvSpPr>
        <p:spPr>
          <a:xfrm>
            <a:off x="2589212" y="512284"/>
            <a:ext cx="8305800" cy="590931"/>
          </a:xfrm>
          <a:prstGeom prst="rect">
            <a:avLst/>
          </a:prstGeom>
          <a:noFill/>
        </p:spPr>
        <p:txBody>
          <a:bodyPr wrap="square" rtlCol="0">
            <a:spAutoFit/>
          </a:bodyPr>
          <a:lstStyle/>
          <a:p>
            <a:pPr>
              <a:lnSpc>
                <a:spcPct val="90000"/>
              </a:lnSpc>
            </a:pPr>
            <a:r>
              <a:rPr lang="en-US" sz="3600" u="sng" dirty="0"/>
              <a:t>PTA Calculation - Details</a:t>
            </a:r>
          </a:p>
        </p:txBody>
      </p:sp>
      <p:sp>
        <p:nvSpPr>
          <p:cNvPr id="18" name="TextBox 17"/>
          <p:cNvSpPr txBox="1"/>
          <p:nvPr/>
        </p:nvSpPr>
        <p:spPr>
          <a:xfrm>
            <a:off x="1979612" y="1155546"/>
            <a:ext cx="8382000" cy="424732"/>
          </a:xfrm>
          <a:prstGeom prst="rect">
            <a:avLst/>
          </a:prstGeom>
          <a:noFill/>
        </p:spPr>
        <p:txBody>
          <a:bodyPr wrap="square" rtlCol="0">
            <a:spAutoFit/>
          </a:bodyPr>
          <a:lstStyle/>
          <a:p>
            <a:pPr>
              <a:lnSpc>
                <a:spcPct val="90000"/>
              </a:lnSpc>
            </a:pPr>
            <a:endParaRPr lang="en-US" sz="2400" i="1" dirty="0"/>
          </a:p>
        </p:txBody>
      </p:sp>
      <p:sp>
        <p:nvSpPr>
          <p:cNvPr id="9" name="TextBox 8"/>
          <p:cNvSpPr txBox="1"/>
          <p:nvPr/>
        </p:nvSpPr>
        <p:spPr>
          <a:xfrm>
            <a:off x="460375" y="1706494"/>
            <a:ext cx="9599612" cy="10895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For households with income less than $90,000, the PTA only covers up to the first $400,000 in house-site value and taxpayers pay regular property taxes on any overage </a:t>
            </a:r>
          </a:p>
        </p:txBody>
      </p:sp>
      <p:sp>
        <p:nvSpPr>
          <p:cNvPr id="17" name="TextBox 16"/>
          <p:cNvSpPr txBox="1"/>
          <p:nvPr/>
        </p:nvSpPr>
        <p:spPr>
          <a:xfrm>
            <a:off x="469383" y="3022575"/>
            <a:ext cx="9599612"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For households with income greater than $90,000, the PTA only covers up to the first $225,000 in house-site value </a:t>
            </a:r>
          </a:p>
        </p:txBody>
      </p:sp>
      <p:sp>
        <p:nvSpPr>
          <p:cNvPr id="19" name="TextBox 18"/>
          <p:cNvSpPr txBox="1"/>
          <p:nvPr/>
        </p:nvSpPr>
        <p:spPr>
          <a:xfrm>
            <a:off x="469383" y="3962400"/>
            <a:ext cx="9599612" cy="17543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Households with income less than $47,000 are also eligible for an additional adjustment sometimes called “super circuit breaker” or “homeowner rebate.” This additional adjustment ensures that total taxes, education </a:t>
            </a:r>
            <a:r>
              <a:rPr lang="en-US" sz="2400" b="1" dirty="0"/>
              <a:t>and</a:t>
            </a:r>
            <a:r>
              <a:rPr lang="en-US" sz="2400" dirty="0"/>
              <a:t> municipal, remaining after the first adjustment do not exceed a specific percentage of their income.</a:t>
            </a:r>
          </a:p>
        </p:txBody>
      </p:sp>
    </p:spTree>
    <p:extLst>
      <p:ext uri="{BB962C8B-B14F-4D97-AF65-F5344CB8AC3E}">
        <p14:creationId xmlns:p14="http://schemas.microsoft.com/office/powerpoint/2010/main" val="1140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917319" y="5029200"/>
            <a:ext cx="10147875" cy="590931"/>
          </a:xfrm>
          <a:prstGeom prst="rect">
            <a:avLst/>
          </a:prstGeom>
        </p:spPr>
        <p:txBody>
          <a:bodyPr wrap="square">
            <a:spAutoFit/>
          </a:bodyPr>
          <a:lstStyle/>
          <a:p>
            <a:pPr>
              <a:lnSpc>
                <a:spcPct val="90000"/>
              </a:lnSpc>
            </a:pPr>
            <a:endParaRPr lang="en-US" sz="3600" dirty="0"/>
          </a:p>
        </p:txBody>
      </p:sp>
      <p:graphicFrame>
        <p:nvGraphicFramePr>
          <p:cNvPr id="9" name="Chart 8">
            <a:extLst>
              <a:ext uri="{FF2B5EF4-FFF2-40B4-BE49-F238E27FC236}">
                <a16:creationId xmlns:a16="http://schemas.microsoft.com/office/drawing/2014/main" xmlns="" id="{A43581CA-70D8-42C2-9CAB-476EA712240A}"/>
              </a:ext>
            </a:extLst>
          </p:cNvPr>
          <p:cNvGraphicFramePr/>
          <p:nvPr>
            <p:extLst>
              <p:ext uri="{D42A27DB-BD31-4B8C-83A1-F6EECF244321}">
                <p14:modId xmlns:p14="http://schemas.microsoft.com/office/powerpoint/2010/main" val="279155121"/>
              </p:ext>
            </p:extLst>
          </p:nvPr>
        </p:nvGraphicFramePr>
        <p:xfrm>
          <a:off x="670936" y="304800"/>
          <a:ext cx="10147875"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DD4D5714-F6EC-42AF-9A52-FC89CBA9A07C}"/>
              </a:ext>
            </a:extLst>
          </p:cNvPr>
          <p:cNvSpPr txBox="1"/>
          <p:nvPr/>
        </p:nvSpPr>
        <p:spPr>
          <a:xfrm>
            <a:off x="917319" y="6019800"/>
            <a:ext cx="9901492" cy="646331"/>
          </a:xfrm>
          <a:prstGeom prst="rect">
            <a:avLst/>
          </a:prstGeom>
          <a:noFill/>
        </p:spPr>
        <p:txBody>
          <a:bodyPr wrap="square" rtlCol="0">
            <a:spAutoFit/>
          </a:bodyPr>
          <a:lstStyle/>
          <a:p>
            <a:pPr>
              <a:lnSpc>
                <a:spcPct val="90000"/>
              </a:lnSpc>
            </a:pPr>
            <a:r>
              <a:rPr lang="en-US" sz="2000" dirty="0"/>
              <a:t>*Other sources are: 25% of Meals &amp; Rooms tax, 33% of Purchase and Use tax, Lottery, Medicaid Transfer, Wind &amp; Solar</a:t>
            </a:r>
          </a:p>
        </p:txBody>
      </p:sp>
    </p:spTree>
    <p:extLst>
      <p:ext uri="{BB962C8B-B14F-4D97-AF65-F5344CB8AC3E}">
        <p14:creationId xmlns:p14="http://schemas.microsoft.com/office/powerpoint/2010/main" val="9838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6230642" y="2366838"/>
            <a:ext cx="2606970" cy="2419124"/>
          </a:xfrm>
          <a:prstGeom prst="rect">
            <a:avLst/>
          </a:prstGeom>
          <a:noFill/>
        </p:spPr>
        <p:txBody>
          <a:bodyPr wrap="square" rtlCol="0">
            <a:spAutoFit/>
          </a:bodyPr>
          <a:lstStyle/>
          <a:p>
            <a:pPr>
              <a:lnSpc>
                <a:spcPct val="90000"/>
              </a:lnSpc>
            </a:pPr>
            <a:r>
              <a:rPr lang="en-US" sz="2800" dirty="0">
                <a:cs typeface="Angsana New" panose="02020603050405020304" pitchFamily="18" charset="-34"/>
              </a:rPr>
              <a:t>Town A can generate much more revenue than town B at the same tax rate</a:t>
            </a:r>
            <a:r>
              <a:rPr lang="en-US" sz="2800" dirty="0"/>
              <a:t>.</a:t>
            </a:r>
          </a:p>
        </p:txBody>
      </p:sp>
      <p:sp>
        <p:nvSpPr>
          <p:cNvPr id="2" name="TextBox 1"/>
          <p:cNvSpPr txBox="1"/>
          <p:nvPr/>
        </p:nvSpPr>
        <p:spPr>
          <a:xfrm>
            <a:off x="437710" y="149219"/>
            <a:ext cx="10831717" cy="2086725"/>
          </a:xfrm>
          <a:prstGeom prst="rect">
            <a:avLst/>
          </a:prstGeom>
          <a:noFill/>
        </p:spPr>
        <p:txBody>
          <a:bodyPr wrap="square" rtlCol="0">
            <a:spAutoFit/>
          </a:bodyPr>
          <a:lstStyle/>
          <a:p>
            <a:pPr>
              <a:lnSpc>
                <a:spcPct val="90000"/>
              </a:lnSpc>
            </a:pPr>
            <a:r>
              <a:rPr lang="en-US" sz="3600" dirty="0"/>
              <a:t>Before 1997, the amount of money a town could raise for education mostly depended on the amount of property value in the town, regardless of the number of students.  </a:t>
            </a:r>
          </a:p>
        </p:txBody>
      </p:sp>
      <p:pic>
        <p:nvPicPr>
          <p:cNvPr id="47" name="Picture 46"/>
          <p:cNvPicPr>
            <a:picLocks noChangeAspect="1"/>
          </p:cNvPicPr>
          <p:nvPr/>
        </p:nvPicPr>
        <p:blipFill>
          <a:blip r:embed="rId2"/>
          <a:stretch>
            <a:fillRect/>
          </a:stretch>
        </p:blipFill>
        <p:spPr>
          <a:xfrm>
            <a:off x="10793683" y="3687865"/>
            <a:ext cx="376400" cy="350736"/>
          </a:xfrm>
          <a:prstGeom prst="rect">
            <a:avLst/>
          </a:prstGeom>
        </p:spPr>
      </p:pic>
      <p:pic>
        <p:nvPicPr>
          <p:cNvPr id="5" name="Picture 4"/>
          <p:cNvPicPr>
            <a:picLocks noChangeAspect="1"/>
          </p:cNvPicPr>
          <p:nvPr/>
        </p:nvPicPr>
        <p:blipFill>
          <a:blip r:embed="rId3"/>
          <a:stretch>
            <a:fillRect/>
          </a:stretch>
        </p:blipFill>
        <p:spPr>
          <a:xfrm>
            <a:off x="4942852" y="4257483"/>
            <a:ext cx="1064857" cy="992253"/>
          </a:xfrm>
          <a:prstGeom prst="rect">
            <a:avLst/>
          </a:prstGeom>
        </p:spPr>
      </p:pic>
      <p:grpSp>
        <p:nvGrpSpPr>
          <p:cNvPr id="60" name="Group 59"/>
          <p:cNvGrpSpPr/>
          <p:nvPr/>
        </p:nvGrpSpPr>
        <p:grpSpPr>
          <a:xfrm>
            <a:off x="344120" y="3150413"/>
            <a:ext cx="4454891" cy="2992579"/>
            <a:chOff x="344120" y="3150413"/>
            <a:chExt cx="4454891" cy="2992579"/>
          </a:xfrm>
        </p:grpSpPr>
        <p:pic>
          <p:nvPicPr>
            <p:cNvPr id="10" name="Picture 9"/>
            <p:cNvPicPr>
              <a:picLocks noChangeAspect="1"/>
            </p:cNvPicPr>
            <p:nvPr/>
          </p:nvPicPr>
          <p:blipFill>
            <a:blip r:embed="rId3"/>
            <a:stretch>
              <a:fillRect/>
            </a:stretch>
          </p:blipFill>
          <p:spPr>
            <a:xfrm>
              <a:off x="344120" y="4451582"/>
              <a:ext cx="1573161" cy="1465900"/>
            </a:xfrm>
            <a:prstGeom prst="rect">
              <a:avLst/>
            </a:prstGeom>
          </p:spPr>
        </p:pic>
        <p:pic>
          <p:nvPicPr>
            <p:cNvPr id="12" name="Picture 11"/>
            <p:cNvPicPr>
              <a:picLocks noChangeAspect="1"/>
            </p:cNvPicPr>
            <p:nvPr/>
          </p:nvPicPr>
          <p:blipFill>
            <a:blip r:embed="rId3"/>
            <a:stretch>
              <a:fillRect/>
            </a:stretch>
          </p:blipFill>
          <p:spPr>
            <a:xfrm>
              <a:off x="444217" y="3687865"/>
              <a:ext cx="1337884" cy="708326"/>
            </a:xfrm>
            <a:prstGeom prst="rect">
              <a:avLst/>
            </a:prstGeom>
          </p:spPr>
        </p:pic>
        <p:pic>
          <p:nvPicPr>
            <p:cNvPr id="4" name="Picture 3"/>
            <p:cNvPicPr>
              <a:picLocks noChangeAspect="1"/>
            </p:cNvPicPr>
            <p:nvPr/>
          </p:nvPicPr>
          <p:blipFill>
            <a:blip r:embed="rId3"/>
            <a:stretch>
              <a:fillRect/>
            </a:stretch>
          </p:blipFill>
          <p:spPr>
            <a:xfrm>
              <a:off x="1245607" y="3150413"/>
              <a:ext cx="536494" cy="499915"/>
            </a:xfrm>
            <a:prstGeom prst="rect">
              <a:avLst/>
            </a:prstGeom>
          </p:spPr>
        </p:pic>
        <p:pic>
          <p:nvPicPr>
            <p:cNvPr id="8" name="Picture 7"/>
            <p:cNvPicPr>
              <a:picLocks noChangeAspect="1"/>
            </p:cNvPicPr>
            <p:nvPr/>
          </p:nvPicPr>
          <p:blipFill>
            <a:blip r:embed="rId3"/>
            <a:stretch>
              <a:fillRect/>
            </a:stretch>
          </p:blipFill>
          <p:spPr>
            <a:xfrm>
              <a:off x="3594602" y="4510850"/>
              <a:ext cx="1204409" cy="1122291"/>
            </a:xfrm>
            <a:prstGeom prst="rect">
              <a:avLst/>
            </a:prstGeom>
          </p:spPr>
        </p:pic>
        <p:pic>
          <p:nvPicPr>
            <p:cNvPr id="9" name="Picture 8"/>
            <p:cNvPicPr>
              <a:picLocks noChangeAspect="1"/>
            </p:cNvPicPr>
            <p:nvPr/>
          </p:nvPicPr>
          <p:blipFill>
            <a:blip r:embed="rId3"/>
            <a:stretch>
              <a:fillRect/>
            </a:stretch>
          </p:blipFill>
          <p:spPr>
            <a:xfrm>
              <a:off x="2925985" y="4503653"/>
              <a:ext cx="536494" cy="499915"/>
            </a:xfrm>
            <a:prstGeom prst="rect">
              <a:avLst/>
            </a:prstGeom>
          </p:spPr>
        </p:pic>
        <p:pic>
          <p:nvPicPr>
            <p:cNvPr id="11" name="Picture 10"/>
            <p:cNvPicPr>
              <a:picLocks noChangeAspect="1"/>
            </p:cNvPicPr>
            <p:nvPr/>
          </p:nvPicPr>
          <p:blipFill>
            <a:blip r:embed="rId3"/>
            <a:stretch>
              <a:fillRect/>
            </a:stretch>
          </p:blipFill>
          <p:spPr>
            <a:xfrm>
              <a:off x="2284412" y="5078990"/>
              <a:ext cx="1141856" cy="1064002"/>
            </a:xfrm>
            <a:prstGeom prst="rect">
              <a:avLst/>
            </a:prstGeom>
          </p:spPr>
        </p:pic>
        <p:pic>
          <p:nvPicPr>
            <p:cNvPr id="14" name="Picture 13"/>
            <p:cNvPicPr>
              <a:picLocks noChangeAspect="1"/>
            </p:cNvPicPr>
            <p:nvPr/>
          </p:nvPicPr>
          <p:blipFill>
            <a:blip r:embed="rId3"/>
            <a:stretch>
              <a:fillRect/>
            </a:stretch>
          </p:blipFill>
          <p:spPr>
            <a:xfrm>
              <a:off x="2188004" y="4451583"/>
              <a:ext cx="536494" cy="499915"/>
            </a:xfrm>
            <a:prstGeom prst="rect">
              <a:avLst/>
            </a:prstGeom>
          </p:spPr>
        </p:pic>
      </p:grpSp>
      <p:grpSp>
        <p:nvGrpSpPr>
          <p:cNvPr id="61" name="Group 60"/>
          <p:cNvGrpSpPr/>
          <p:nvPr/>
        </p:nvGrpSpPr>
        <p:grpSpPr>
          <a:xfrm>
            <a:off x="9391393" y="2509455"/>
            <a:ext cx="1878034" cy="1087016"/>
            <a:chOff x="9391393" y="2509455"/>
            <a:chExt cx="1878034" cy="1087016"/>
          </a:xfrm>
        </p:grpSpPr>
        <p:pic>
          <p:nvPicPr>
            <p:cNvPr id="48" name="Picture 47"/>
            <p:cNvPicPr>
              <a:picLocks noChangeAspect="1"/>
            </p:cNvPicPr>
            <p:nvPr/>
          </p:nvPicPr>
          <p:blipFill>
            <a:blip r:embed="rId2"/>
            <a:stretch>
              <a:fillRect/>
            </a:stretch>
          </p:blipFill>
          <p:spPr>
            <a:xfrm>
              <a:off x="9912899" y="2552819"/>
              <a:ext cx="398795" cy="371605"/>
            </a:xfrm>
            <a:prstGeom prst="rect">
              <a:avLst/>
            </a:prstGeom>
          </p:spPr>
        </p:pic>
        <p:pic>
          <p:nvPicPr>
            <p:cNvPr id="15" name="Picture 14"/>
            <p:cNvPicPr>
              <a:picLocks noChangeAspect="1"/>
            </p:cNvPicPr>
            <p:nvPr/>
          </p:nvPicPr>
          <p:blipFill>
            <a:blip r:embed="rId3"/>
            <a:stretch>
              <a:fillRect/>
            </a:stretch>
          </p:blipFill>
          <p:spPr>
            <a:xfrm>
              <a:off x="10835760" y="3275053"/>
              <a:ext cx="344936" cy="321418"/>
            </a:xfrm>
            <a:prstGeom prst="rect">
              <a:avLst/>
            </a:prstGeom>
          </p:spPr>
        </p:pic>
        <p:pic>
          <p:nvPicPr>
            <p:cNvPr id="16" name="Picture 15"/>
            <p:cNvPicPr>
              <a:picLocks noChangeAspect="1"/>
            </p:cNvPicPr>
            <p:nvPr/>
          </p:nvPicPr>
          <p:blipFill>
            <a:blip r:embed="rId3"/>
            <a:stretch>
              <a:fillRect/>
            </a:stretch>
          </p:blipFill>
          <p:spPr>
            <a:xfrm>
              <a:off x="10365342" y="2611067"/>
              <a:ext cx="292055" cy="272142"/>
            </a:xfrm>
            <a:prstGeom prst="rect">
              <a:avLst/>
            </a:prstGeom>
          </p:spPr>
        </p:pic>
        <p:pic>
          <p:nvPicPr>
            <p:cNvPr id="17" name="Picture 16"/>
            <p:cNvPicPr>
              <a:picLocks noChangeAspect="1"/>
            </p:cNvPicPr>
            <p:nvPr/>
          </p:nvPicPr>
          <p:blipFill>
            <a:blip r:embed="rId3"/>
            <a:stretch>
              <a:fillRect/>
            </a:stretch>
          </p:blipFill>
          <p:spPr>
            <a:xfrm>
              <a:off x="9391393" y="2509455"/>
              <a:ext cx="448347" cy="417778"/>
            </a:xfrm>
            <a:prstGeom prst="rect">
              <a:avLst/>
            </a:prstGeom>
          </p:spPr>
        </p:pic>
        <p:pic>
          <p:nvPicPr>
            <p:cNvPr id="18" name="Picture 17"/>
            <p:cNvPicPr>
              <a:picLocks noChangeAspect="1"/>
            </p:cNvPicPr>
            <p:nvPr/>
          </p:nvPicPr>
          <p:blipFill>
            <a:blip r:embed="rId3"/>
            <a:stretch>
              <a:fillRect/>
            </a:stretch>
          </p:blipFill>
          <p:spPr>
            <a:xfrm>
              <a:off x="10732933" y="2650498"/>
              <a:ext cx="536494" cy="499915"/>
            </a:xfrm>
            <a:prstGeom prst="rect">
              <a:avLst/>
            </a:prstGeom>
          </p:spPr>
        </p:pic>
      </p:grpSp>
      <p:pic>
        <p:nvPicPr>
          <p:cNvPr id="19" name="Picture 18"/>
          <p:cNvPicPr>
            <a:picLocks noChangeAspect="1"/>
          </p:cNvPicPr>
          <p:nvPr/>
        </p:nvPicPr>
        <p:blipFill>
          <a:blip r:embed="rId4"/>
          <a:stretch>
            <a:fillRect/>
          </a:stretch>
        </p:blipFill>
        <p:spPr>
          <a:xfrm>
            <a:off x="2052515" y="2623154"/>
            <a:ext cx="2890337" cy="1563624"/>
          </a:xfrm>
          <a:prstGeom prst="rect">
            <a:avLst/>
          </a:prstGeom>
        </p:spPr>
      </p:pic>
      <p:pic>
        <p:nvPicPr>
          <p:cNvPr id="20" name="Picture 19"/>
          <p:cNvPicPr>
            <a:picLocks noChangeAspect="1"/>
          </p:cNvPicPr>
          <p:nvPr/>
        </p:nvPicPr>
        <p:blipFill>
          <a:blip r:embed="rId4"/>
          <a:stretch>
            <a:fillRect/>
          </a:stretch>
        </p:blipFill>
        <p:spPr>
          <a:xfrm>
            <a:off x="9331604" y="3042552"/>
            <a:ext cx="1293052" cy="699520"/>
          </a:xfrm>
          <a:prstGeom prst="rect">
            <a:avLst/>
          </a:prstGeom>
        </p:spPr>
      </p:pic>
      <p:pic>
        <p:nvPicPr>
          <p:cNvPr id="57" name="Picture 56"/>
          <p:cNvPicPr>
            <a:picLocks noChangeAspect="1"/>
          </p:cNvPicPr>
          <p:nvPr/>
        </p:nvPicPr>
        <p:blipFill>
          <a:blip r:embed="rId2"/>
          <a:stretch>
            <a:fillRect/>
          </a:stretch>
        </p:blipFill>
        <p:spPr>
          <a:xfrm>
            <a:off x="10346275" y="3785522"/>
            <a:ext cx="376400" cy="350736"/>
          </a:xfrm>
          <a:prstGeom prst="rect">
            <a:avLst/>
          </a:prstGeom>
        </p:spPr>
      </p:pic>
      <p:pic>
        <p:nvPicPr>
          <p:cNvPr id="58" name="Picture 57"/>
          <p:cNvPicPr>
            <a:picLocks noChangeAspect="1"/>
          </p:cNvPicPr>
          <p:nvPr/>
        </p:nvPicPr>
        <p:blipFill>
          <a:blip r:embed="rId2"/>
          <a:stretch>
            <a:fillRect/>
          </a:stretch>
        </p:blipFill>
        <p:spPr>
          <a:xfrm>
            <a:off x="10019197" y="3869071"/>
            <a:ext cx="258835" cy="241187"/>
          </a:xfrm>
          <a:prstGeom prst="rect">
            <a:avLst/>
          </a:prstGeom>
        </p:spPr>
      </p:pic>
      <p:sp>
        <p:nvSpPr>
          <p:cNvPr id="46" name="Oval 45"/>
          <p:cNvSpPr/>
          <p:nvPr/>
        </p:nvSpPr>
        <p:spPr>
          <a:xfrm>
            <a:off x="1298910" y="2451339"/>
            <a:ext cx="544795" cy="521009"/>
          </a:xfrm>
          <a:prstGeom prst="ellipse">
            <a:avLst/>
          </a:prstGeom>
          <a:noFill/>
          <a:ln>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p:cNvSpPr/>
          <p:nvPr/>
        </p:nvSpPr>
        <p:spPr>
          <a:xfrm>
            <a:off x="9331604" y="3875753"/>
            <a:ext cx="544795" cy="521009"/>
          </a:xfrm>
          <a:prstGeom prst="ellipse">
            <a:avLst/>
          </a:prstGeom>
          <a:noFill/>
          <a:ln>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spTree>
    <p:extLst>
      <p:ext uri="{BB962C8B-B14F-4D97-AF65-F5344CB8AC3E}">
        <p14:creationId xmlns:p14="http://schemas.microsoft.com/office/powerpoint/2010/main" val="196314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917319" y="5029200"/>
            <a:ext cx="10147875" cy="590931"/>
          </a:xfrm>
          <a:prstGeom prst="rect">
            <a:avLst/>
          </a:prstGeom>
        </p:spPr>
        <p:txBody>
          <a:bodyPr wrap="square">
            <a:spAutoFit/>
          </a:bodyPr>
          <a:lstStyle/>
          <a:p>
            <a:pPr>
              <a:lnSpc>
                <a:spcPct val="90000"/>
              </a:lnSpc>
            </a:pPr>
            <a:endParaRPr lang="en-US" sz="3600" dirty="0"/>
          </a:p>
        </p:txBody>
      </p:sp>
      <p:sp>
        <p:nvSpPr>
          <p:cNvPr id="2" name="TextBox 1"/>
          <p:cNvSpPr txBox="1"/>
          <p:nvPr/>
        </p:nvSpPr>
        <p:spPr>
          <a:xfrm>
            <a:off x="3266187" y="2385180"/>
            <a:ext cx="6477000" cy="535531"/>
          </a:xfrm>
          <a:prstGeom prst="rect">
            <a:avLst/>
          </a:prstGeom>
          <a:noFill/>
        </p:spPr>
        <p:txBody>
          <a:bodyPr wrap="square" rtlCol="0">
            <a:spAutoFit/>
          </a:bodyPr>
          <a:lstStyle/>
          <a:p>
            <a:pPr>
              <a:lnSpc>
                <a:spcPct val="90000"/>
              </a:lnSpc>
            </a:pPr>
            <a:r>
              <a:rPr lang="en-US" sz="3200" dirty="0"/>
              <a:t>Now it all makes sense, right?</a:t>
            </a:r>
          </a:p>
        </p:txBody>
      </p:sp>
      <p:pic>
        <p:nvPicPr>
          <p:cNvPr id="8" name="Picture 7"/>
          <p:cNvPicPr>
            <a:picLocks noChangeAspect="1"/>
          </p:cNvPicPr>
          <p:nvPr/>
        </p:nvPicPr>
        <p:blipFill>
          <a:blip r:embed="rId2"/>
          <a:stretch>
            <a:fillRect/>
          </a:stretch>
        </p:blipFill>
        <p:spPr>
          <a:xfrm>
            <a:off x="5265352" y="4056506"/>
            <a:ext cx="3347410" cy="1810893"/>
          </a:xfrm>
          <a:prstGeom prst="rect">
            <a:avLst/>
          </a:prstGeom>
        </p:spPr>
      </p:pic>
      <p:pic>
        <p:nvPicPr>
          <p:cNvPr id="9" name="Picture 8"/>
          <p:cNvPicPr>
            <a:picLocks noChangeAspect="1"/>
          </p:cNvPicPr>
          <p:nvPr/>
        </p:nvPicPr>
        <p:blipFill>
          <a:blip r:embed="rId3"/>
          <a:stretch>
            <a:fillRect/>
          </a:stretch>
        </p:blipFill>
        <p:spPr>
          <a:xfrm>
            <a:off x="9523412" y="3333965"/>
            <a:ext cx="1071563" cy="1071563"/>
          </a:xfrm>
          <a:prstGeom prst="rect">
            <a:avLst/>
          </a:prstGeom>
        </p:spPr>
      </p:pic>
      <p:pic>
        <p:nvPicPr>
          <p:cNvPr id="10" name="Picture 9"/>
          <p:cNvPicPr>
            <a:picLocks noChangeAspect="1"/>
          </p:cNvPicPr>
          <p:nvPr/>
        </p:nvPicPr>
        <p:blipFill>
          <a:blip r:embed="rId4"/>
          <a:stretch>
            <a:fillRect/>
          </a:stretch>
        </p:blipFill>
        <p:spPr>
          <a:xfrm>
            <a:off x="8675430" y="943285"/>
            <a:ext cx="1097662" cy="1097662"/>
          </a:xfrm>
          <a:prstGeom prst="rect">
            <a:avLst/>
          </a:prstGeom>
        </p:spPr>
      </p:pic>
      <p:pic>
        <p:nvPicPr>
          <p:cNvPr id="18" name="Picture 17"/>
          <p:cNvPicPr>
            <a:picLocks noChangeAspect="1"/>
          </p:cNvPicPr>
          <p:nvPr/>
        </p:nvPicPr>
        <p:blipFill>
          <a:blip r:embed="rId5"/>
          <a:stretch>
            <a:fillRect/>
          </a:stretch>
        </p:blipFill>
        <p:spPr>
          <a:xfrm>
            <a:off x="2024536" y="3740838"/>
            <a:ext cx="1066800" cy="1066800"/>
          </a:xfrm>
          <a:prstGeom prst="rect">
            <a:avLst/>
          </a:prstGeom>
        </p:spPr>
      </p:pic>
      <p:pic>
        <p:nvPicPr>
          <p:cNvPr id="19" name="Picture 18"/>
          <p:cNvPicPr>
            <a:picLocks noChangeAspect="1"/>
          </p:cNvPicPr>
          <p:nvPr/>
        </p:nvPicPr>
        <p:blipFill>
          <a:blip r:embed="rId6"/>
          <a:stretch>
            <a:fillRect/>
          </a:stretch>
        </p:blipFill>
        <p:spPr>
          <a:xfrm>
            <a:off x="684212" y="2133600"/>
            <a:ext cx="1066800" cy="1066800"/>
          </a:xfrm>
          <a:prstGeom prst="rect">
            <a:avLst/>
          </a:prstGeom>
        </p:spPr>
      </p:pic>
      <p:pic>
        <p:nvPicPr>
          <p:cNvPr id="20" name="Picture 19"/>
          <p:cNvPicPr>
            <a:picLocks noChangeAspect="1"/>
          </p:cNvPicPr>
          <p:nvPr/>
        </p:nvPicPr>
        <p:blipFill>
          <a:blip r:embed="rId7"/>
          <a:stretch>
            <a:fillRect/>
          </a:stretch>
        </p:blipFill>
        <p:spPr>
          <a:xfrm>
            <a:off x="2194624" y="865197"/>
            <a:ext cx="1071563" cy="1071563"/>
          </a:xfrm>
          <a:prstGeom prst="rect">
            <a:avLst/>
          </a:prstGeom>
        </p:spPr>
      </p:pic>
      <p:pic>
        <p:nvPicPr>
          <p:cNvPr id="22" name="Picture 21"/>
          <p:cNvPicPr>
            <a:picLocks noChangeAspect="1"/>
          </p:cNvPicPr>
          <p:nvPr/>
        </p:nvPicPr>
        <p:blipFill>
          <a:blip r:embed="rId8"/>
          <a:stretch>
            <a:fillRect/>
          </a:stretch>
        </p:blipFill>
        <p:spPr>
          <a:xfrm>
            <a:off x="4526954" y="509548"/>
            <a:ext cx="2419659" cy="1427212"/>
          </a:xfrm>
          <a:prstGeom prst="rect">
            <a:avLst/>
          </a:prstGeom>
        </p:spPr>
      </p:pic>
    </p:spTree>
    <p:extLst>
      <p:ext uri="{BB962C8B-B14F-4D97-AF65-F5344CB8AC3E}">
        <p14:creationId xmlns:p14="http://schemas.microsoft.com/office/powerpoint/2010/main" val="3120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53774" y="250008"/>
            <a:ext cx="10147875" cy="2862322"/>
          </a:xfrm>
          <a:prstGeom prst="rect">
            <a:avLst/>
          </a:prstGeom>
        </p:spPr>
        <p:txBody>
          <a:bodyPr wrap="square">
            <a:spAutoFit/>
          </a:bodyPr>
          <a:lstStyle/>
          <a:p>
            <a:r>
              <a:rPr lang="en-US" sz="3600" dirty="0"/>
              <a:t>The Department of Education reported that in 1997, property tax rates ranged from a </a:t>
            </a:r>
          </a:p>
          <a:p>
            <a:r>
              <a:rPr lang="en-US" sz="3600" dirty="0"/>
              <a:t>low of $0.12* to fund local education spending at $12,300 per pupil to a high of $2.28* to fund $7,850 per pupil.</a:t>
            </a:r>
          </a:p>
        </p:txBody>
      </p:sp>
      <p:sp>
        <p:nvSpPr>
          <p:cNvPr id="2" name="TextBox 1"/>
          <p:cNvSpPr txBox="1"/>
          <p:nvPr/>
        </p:nvSpPr>
        <p:spPr>
          <a:xfrm>
            <a:off x="1141412" y="5257800"/>
            <a:ext cx="9829800" cy="855619"/>
          </a:xfrm>
          <a:prstGeom prst="rect">
            <a:avLst/>
          </a:prstGeom>
          <a:noFill/>
        </p:spPr>
        <p:txBody>
          <a:bodyPr wrap="square" rtlCol="0">
            <a:spAutoFit/>
          </a:bodyPr>
          <a:lstStyle/>
          <a:p>
            <a:r>
              <a:rPr lang="en-US" sz="1400" dirty="0"/>
              <a:t>From Mark Perrault’s testimony to House Education on 2/08/17 – “A Very Short History of Education Finance Prior to the Brigham Decision.”</a:t>
            </a:r>
          </a:p>
          <a:p>
            <a:pPr>
              <a:lnSpc>
                <a:spcPct val="90000"/>
              </a:lnSpc>
            </a:pPr>
            <a:endParaRPr lang="en-US" sz="2400" dirty="0"/>
          </a:p>
        </p:txBody>
      </p:sp>
      <p:sp>
        <p:nvSpPr>
          <p:cNvPr id="3" name="TextBox 2"/>
          <p:cNvSpPr txBox="1"/>
          <p:nvPr/>
        </p:nvSpPr>
        <p:spPr>
          <a:xfrm>
            <a:off x="1751012" y="3429000"/>
            <a:ext cx="7620000" cy="424732"/>
          </a:xfrm>
          <a:prstGeom prst="rect">
            <a:avLst/>
          </a:prstGeom>
          <a:noFill/>
        </p:spPr>
        <p:txBody>
          <a:bodyPr wrap="square" rtlCol="0">
            <a:spAutoFit/>
          </a:bodyPr>
          <a:lstStyle/>
          <a:p>
            <a:pPr>
              <a:lnSpc>
                <a:spcPct val="90000"/>
              </a:lnSpc>
            </a:pPr>
            <a:endParaRPr lang="en-US" sz="2400" dirty="0"/>
          </a:p>
        </p:txBody>
      </p:sp>
    </p:spTree>
    <p:extLst>
      <p:ext uri="{BB962C8B-B14F-4D97-AF65-F5344CB8AC3E}">
        <p14:creationId xmlns:p14="http://schemas.microsoft.com/office/powerpoint/2010/main" val="18649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3300" y="300103"/>
            <a:ext cx="10147875" cy="3083921"/>
          </a:xfrm>
          <a:prstGeom prst="rect">
            <a:avLst/>
          </a:prstGeom>
        </p:spPr>
        <p:txBody>
          <a:bodyPr wrap="square">
            <a:spAutoFit/>
          </a:bodyPr>
          <a:lstStyle/>
          <a:p>
            <a:pPr>
              <a:lnSpc>
                <a:spcPct val="90000"/>
              </a:lnSpc>
            </a:pPr>
            <a:r>
              <a:rPr lang="en-US" sz="3600" dirty="0"/>
              <a:t>In 1997, a group of parents and students sued the State of Vermont claiming the system was unfair. Vermont’s Supreme Court agreed, forcing the legislature to correct the inequity. This landmark decision is known as “The Brigham Decision” after the name of one of the Plaintiffs.</a:t>
            </a:r>
          </a:p>
        </p:txBody>
      </p:sp>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827212" y="3617321"/>
            <a:ext cx="3930761" cy="2667000"/>
          </a:xfrm>
          <a:prstGeom prst="rect">
            <a:avLst/>
          </a:prstGeom>
        </p:spPr>
      </p:pic>
      <p:pic>
        <p:nvPicPr>
          <p:cNvPr id="55" name="Picture 54"/>
          <p:cNvPicPr>
            <a:picLocks noChangeAspect="1"/>
          </p:cNvPicPr>
          <p:nvPr/>
        </p:nvPicPr>
        <p:blipFill>
          <a:blip r:embed="rId3"/>
          <a:stretch>
            <a:fillRect/>
          </a:stretch>
        </p:blipFill>
        <p:spPr>
          <a:xfrm>
            <a:off x="8874171" y="5064610"/>
            <a:ext cx="376400" cy="350736"/>
          </a:xfrm>
          <a:prstGeom prst="rect">
            <a:avLst/>
          </a:prstGeom>
        </p:spPr>
      </p:pic>
      <p:grpSp>
        <p:nvGrpSpPr>
          <p:cNvPr id="56" name="Group 55"/>
          <p:cNvGrpSpPr/>
          <p:nvPr/>
        </p:nvGrpSpPr>
        <p:grpSpPr>
          <a:xfrm>
            <a:off x="7471881" y="3886200"/>
            <a:ext cx="1878034" cy="1087016"/>
            <a:chOff x="9391393" y="2509455"/>
            <a:chExt cx="1878034" cy="1087016"/>
          </a:xfrm>
        </p:grpSpPr>
        <p:pic>
          <p:nvPicPr>
            <p:cNvPr id="57" name="Picture 56"/>
            <p:cNvPicPr>
              <a:picLocks noChangeAspect="1"/>
            </p:cNvPicPr>
            <p:nvPr/>
          </p:nvPicPr>
          <p:blipFill>
            <a:blip r:embed="rId3"/>
            <a:stretch>
              <a:fillRect/>
            </a:stretch>
          </p:blipFill>
          <p:spPr>
            <a:xfrm>
              <a:off x="9912899" y="2552819"/>
              <a:ext cx="398795" cy="371605"/>
            </a:xfrm>
            <a:prstGeom prst="rect">
              <a:avLst/>
            </a:prstGeom>
          </p:spPr>
        </p:pic>
        <p:pic>
          <p:nvPicPr>
            <p:cNvPr id="58" name="Picture 57"/>
            <p:cNvPicPr>
              <a:picLocks noChangeAspect="1"/>
            </p:cNvPicPr>
            <p:nvPr/>
          </p:nvPicPr>
          <p:blipFill>
            <a:blip r:embed="rId4"/>
            <a:stretch>
              <a:fillRect/>
            </a:stretch>
          </p:blipFill>
          <p:spPr>
            <a:xfrm>
              <a:off x="10835760" y="3275053"/>
              <a:ext cx="344936" cy="321418"/>
            </a:xfrm>
            <a:prstGeom prst="rect">
              <a:avLst/>
            </a:prstGeom>
          </p:spPr>
        </p:pic>
        <p:pic>
          <p:nvPicPr>
            <p:cNvPr id="59" name="Picture 58"/>
            <p:cNvPicPr>
              <a:picLocks noChangeAspect="1"/>
            </p:cNvPicPr>
            <p:nvPr/>
          </p:nvPicPr>
          <p:blipFill>
            <a:blip r:embed="rId4"/>
            <a:stretch>
              <a:fillRect/>
            </a:stretch>
          </p:blipFill>
          <p:spPr>
            <a:xfrm>
              <a:off x="10365342" y="2611067"/>
              <a:ext cx="292055" cy="272142"/>
            </a:xfrm>
            <a:prstGeom prst="rect">
              <a:avLst/>
            </a:prstGeom>
          </p:spPr>
        </p:pic>
        <p:pic>
          <p:nvPicPr>
            <p:cNvPr id="60" name="Picture 59"/>
            <p:cNvPicPr>
              <a:picLocks noChangeAspect="1"/>
            </p:cNvPicPr>
            <p:nvPr/>
          </p:nvPicPr>
          <p:blipFill>
            <a:blip r:embed="rId4"/>
            <a:stretch>
              <a:fillRect/>
            </a:stretch>
          </p:blipFill>
          <p:spPr>
            <a:xfrm>
              <a:off x="9391393" y="2509455"/>
              <a:ext cx="448347" cy="417778"/>
            </a:xfrm>
            <a:prstGeom prst="rect">
              <a:avLst/>
            </a:prstGeom>
          </p:spPr>
        </p:pic>
        <p:pic>
          <p:nvPicPr>
            <p:cNvPr id="61" name="Picture 60"/>
            <p:cNvPicPr>
              <a:picLocks noChangeAspect="1"/>
            </p:cNvPicPr>
            <p:nvPr/>
          </p:nvPicPr>
          <p:blipFill>
            <a:blip r:embed="rId4"/>
            <a:stretch>
              <a:fillRect/>
            </a:stretch>
          </p:blipFill>
          <p:spPr>
            <a:xfrm>
              <a:off x="10732933" y="2650498"/>
              <a:ext cx="536494" cy="499915"/>
            </a:xfrm>
            <a:prstGeom prst="rect">
              <a:avLst/>
            </a:prstGeom>
          </p:spPr>
        </p:pic>
      </p:grpSp>
      <p:pic>
        <p:nvPicPr>
          <p:cNvPr id="62" name="Picture 61"/>
          <p:cNvPicPr>
            <a:picLocks noChangeAspect="1"/>
          </p:cNvPicPr>
          <p:nvPr/>
        </p:nvPicPr>
        <p:blipFill>
          <a:blip r:embed="rId5"/>
          <a:stretch>
            <a:fillRect/>
          </a:stretch>
        </p:blipFill>
        <p:spPr>
          <a:xfrm>
            <a:off x="7412092" y="4419297"/>
            <a:ext cx="1293052" cy="699520"/>
          </a:xfrm>
          <a:prstGeom prst="rect">
            <a:avLst/>
          </a:prstGeom>
        </p:spPr>
      </p:pic>
      <p:pic>
        <p:nvPicPr>
          <p:cNvPr id="63" name="Picture 62"/>
          <p:cNvPicPr>
            <a:picLocks noChangeAspect="1"/>
          </p:cNvPicPr>
          <p:nvPr/>
        </p:nvPicPr>
        <p:blipFill>
          <a:blip r:embed="rId3"/>
          <a:stretch>
            <a:fillRect/>
          </a:stretch>
        </p:blipFill>
        <p:spPr>
          <a:xfrm>
            <a:off x="8426763" y="5162267"/>
            <a:ext cx="376400" cy="350736"/>
          </a:xfrm>
          <a:prstGeom prst="rect">
            <a:avLst/>
          </a:prstGeom>
        </p:spPr>
      </p:pic>
      <p:pic>
        <p:nvPicPr>
          <p:cNvPr id="64" name="Picture 63"/>
          <p:cNvPicPr>
            <a:picLocks noChangeAspect="1"/>
          </p:cNvPicPr>
          <p:nvPr/>
        </p:nvPicPr>
        <p:blipFill>
          <a:blip r:embed="rId3"/>
          <a:stretch>
            <a:fillRect/>
          </a:stretch>
        </p:blipFill>
        <p:spPr>
          <a:xfrm>
            <a:off x="8099685" y="5245816"/>
            <a:ext cx="258835" cy="241187"/>
          </a:xfrm>
          <a:prstGeom prst="rect">
            <a:avLst/>
          </a:prstGeom>
        </p:spPr>
      </p:pic>
      <p:sp>
        <p:nvSpPr>
          <p:cNvPr id="65" name="Oval 64"/>
          <p:cNvSpPr/>
          <p:nvPr/>
        </p:nvSpPr>
        <p:spPr>
          <a:xfrm>
            <a:off x="7412092" y="5252498"/>
            <a:ext cx="544795" cy="521009"/>
          </a:xfrm>
          <a:prstGeom prst="ellipse">
            <a:avLst/>
          </a:prstGeom>
          <a:noFill/>
          <a:ln>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sp>
        <p:nvSpPr>
          <p:cNvPr id="5" name="Multiplication Sign 4"/>
          <p:cNvSpPr/>
          <p:nvPr/>
        </p:nvSpPr>
        <p:spPr>
          <a:xfrm>
            <a:off x="460375" y="3330481"/>
            <a:ext cx="10210800" cy="3240679"/>
          </a:xfrm>
          <a:prstGeom prst="mathMultipl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w="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49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6230642" y="2451339"/>
            <a:ext cx="2606970" cy="590931"/>
          </a:xfrm>
          <a:prstGeom prst="rect">
            <a:avLst/>
          </a:prstGeom>
          <a:noFill/>
        </p:spPr>
        <p:txBody>
          <a:bodyPr wrap="square" rtlCol="0">
            <a:spAutoFit/>
          </a:bodyPr>
          <a:lstStyle/>
          <a:p>
            <a:pPr>
              <a:lnSpc>
                <a:spcPct val="90000"/>
              </a:lnSpc>
            </a:pPr>
            <a:endParaRPr lang="en-US" sz="3600" dirty="0"/>
          </a:p>
        </p:txBody>
      </p:sp>
      <p:sp>
        <p:nvSpPr>
          <p:cNvPr id="2" name="TextBox 1"/>
          <p:cNvSpPr txBox="1"/>
          <p:nvPr/>
        </p:nvSpPr>
        <p:spPr>
          <a:xfrm>
            <a:off x="749094" y="480818"/>
            <a:ext cx="10831717" cy="590931"/>
          </a:xfrm>
          <a:prstGeom prst="rect">
            <a:avLst/>
          </a:prstGeom>
          <a:noFill/>
        </p:spPr>
        <p:txBody>
          <a:bodyPr wrap="square" rtlCol="0">
            <a:spAutoFit/>
          </a:bodyPr>
          <a:lstStyle/>
          <a:p>
            <a:pPr>
              <a:lnSpc>
                <a:spcPct val="90000"/>
              </a:lnSpc>
            </a:pPr>
            <a:endParaRPr lang="en-US" sz="3600" dirty="0"/>
          </a:p>
        </p:txBody>
      </p:sp>
      <p:pic>
        <p:nvPicPr>
          <p:cNvPr id="5" name="Picture 4"/>
          <p:cNvPicPr>
            <a:picLocks noChangeAspect="1"/>
          </p:cNvPicPr>
          <p:nvPr/>
        </p:nvPicPr>
        <p:blipFill>
          <a:blip r:embed="rId2"/>
          <a:stretch>
            <a:fillRect/>
          </a:stretch>
        </p:blipFill>
        <p:spPr>
          <a:xfrm>
            <a:off x="4808470" y="5242056"/>
            <a:ext cx="1064857" cy="992253"/>
          </a:xfrm>
          <a:prstGeom prst="rect">
            <a:avLst/>
          </a:prstGeom>
        </p:spPr>
      </p:pic>
      <p:grpSp>
        <p:nvGrpSpPr>
          <p:cNvPr id="60" name="Group 59"/>
          <p:cNvGrpSpPr/>
          <p:nvPr/>
        </p:nvGrpSpPr>
        <p:grpSpPr>
          <a:xfrm>
            <a:off x="353579" y="3578110"/>
            <a:ext cx="4454891" cy="2992579"/>
            <a:chOff x="344120" y="3150413"/>
            <a:chExt cx="4454891" cy="2992579"/>
          </a:xfrm>
        </p:grpSpPr>
        <p:pic>
          <p:nvPicPr>
            <p:cNvPr id="10" name="Picture 9"/>
            <p:cNvPicPr>
              <a:picLocks noChangeAspect="1"/>
            </p:cNvPicPr>
            <p:nvPr/>
          </p:nvPicPr>
          <p:blipFill>
            <a:blip r:embed="rId2"/>
            <a:stretch>
              <a:fillRect/>
            </a:stretch>
          </p:blipFill>
          <p:spPr>
            <a:xfrm>
              <a:off x="344120" y="4451582"/>
              <a:ext cx="1573161" cy="1465900"/>
            </a:xfrm>
            <a:prstGeom prst="rect">
              <a:avLst/>
            </a:prstGeom>
          </p:spPr>
        </p:pic>
        <p:pic>
          <p:nvPicPr>
            <p:cNvPr id="12" name="Picture 11"/>
            <p:cNvPicPr>
              <a:picLocks noChangeAspect="1"/>
            </p:cNvPicPr>
            <p:nvPr/>
          </p:nvPicPr>
          <p:blipFill>
            <a:blip r:embed="rId2"/>
            <a:stretch>
              <a:fillRect/>
            </a:stretch>
          </p:blipFill>
          <p:spPr>
            <a:xfrm>
              <a:off x="444217" y="3687865"/>
              <a:ext cx="1337884" cy="708326"/>
            </a:xfrm>
            <a:prstGeom prst="rect">
              <a:avLst/>
            </a:prstGeom>
          </p:spPr>
        </p:pic>
        <p:pic>
          <p:nvPicPr>
            <p:cNvPr id="4" name="Picture 3"/>
            <p:cNvPicPr>
              <a:picLocks noChangeAspect="1"/>
            </p:cNvPicPr>
            <p:nvPr/>
          </p:nvPicPr>
          <p:blipFill>
            <a:blip r:embed="rId2"/>
            <a:stretch>
              <a:fillRect/>
            </a:stretch>
          </p:blipFill>
          <p:spPr>
            <a:xfrm>
              <a:off x="1245607" y="3150413"/>
              <a:ext cx="536494" cy="499915"/>
            </a:xfrm>
            <a:prstGeom prst="rect">
              <a:avLst/>
            </a:prstGeom>
          </p:spPr>
        </p:pic>
        <p:pic>
          <p:nvPicPr>
            <p:cNvPr id="8" name="Picture 7"/>
            <p:cNvPicPr>
              <a:picLocks noChangeAspect="1"/>
            </p:cNvPicPr>
            <p:nvPr/>
          </p:nvPicPr>
          <p:blipFill>
            <a:blip r:embed="rId2"/>
            <a:stretch>
              <a:fillRect/>
            </a:stretch>
          </p:blipFill>
          <p:spPr>
            <a:xfrm>
              <a:off x="3594602" y="4510850"/>
              <a:ext cx="1204409" cy="1122291"/>
            </a:xfrm>
            <a:prstGeom prst="rect">
              <a:avLst/>
            </a:prstGeom>
          </p:spPr>
        </p:pic>
        <p:pic>
          <p:nvPicPr>
            <p:cNvPr id="9" name="Picture 8"/>
            <p:cNvPicPr>
              <a:picLocks noChangeAspect="1"/>
            </p:cNvPicPr>
            <p:nvPr/>
          </p:nvPicPr>
          <p:blipFill>
            <a:blip r:embed="rId2"/>
            <a:stretch>
              <a:fillRect/>
            </a:stretch>
          </p:blipFill>
          <p:spPr>
            <a:xfrm>
              <a:off x="2925985" y="4503653"/>
              <a:ext cx="536494" cy="499915"/>
            </a:xfrm>
            <a:prstGeom prst="rect">
              <a:avLst/>
            </a:prstGeom>
          </p:spPr>
        </p:pic>
        <p:pic>
          <p:nvPicPr>
            <p:cNvPr id="11" name="Picture 10"/>
            <p:cNvPicPr>
              <a:picLocks noChangeAspect="1"/>
            </p:cNvPicPr>
            <p:nvPr/>
          </p:nvPicPr>
          <p:blipFill>
            <a:blip r:embed="rId2"/>
            <a:stretch>
              <a:fillRect/>
            </a:stretch>
          </p:blipFill>
          <p:spPr>
            <a:xfrm>
              <a:off x="2284412" y="5078990"/>
              <a:ext cx="1141856" cy="1064002"/>
            </a:xfrm>
            <a:prstGeom prst="rect">
              <a:avLst/>
            </a:prstGeom>
          </p:spPr>
        </p:pic>
        <p:pic>
          <p:nvPicPr>
            <p:cNvPr id="14" name="Picture 13"/>
            <p:cNvPicPr>
              <a:picLocks noChangeAspect="1"/>
            </p:cNvPicPr>
            <p:nvPr/>
          </p:nvPicPr>
          <p:blipFill>
            <a:blip r:embed="rId2"/>
            <a:stretch>
              <a:fillRect/>
            </a:stretch>
          </p:blipFill>
          <p:spPr>
            <a:xfrm>
              <a:off x="2188004" y="4451583"/>
              <a:ext cx="536494" cy="499915"/>
            </a:xfrm>
            <a:prstGeom prst="rect">
              <a:avLst/>
            </a:prstGeom>
          </p:spPr>
        </p:pic>
      </p:grpSp>
      <p:grpSp>
        <p:nvGrpSpPr>
          <p:cNvPr id="61" name="Group 60"/>
          <p:cNvGrpSpPr/>
          <p:nvPr/>
        </p:nvGrpSpPr>
        <p:grpSpPr>
          <a:xfrm>
            <a:off x="9428165" y="3313549"/>
            <a:ext cx="1878034" cy="1087016"/>
            <a:chOff x="9391393" y="2509455"/>
            <a:chExt cx="1878034" cy="1087016"/>
          </a:xfrm>
        </p:grpSpPr>
        <p:pic>
          <p:nvPicPr>
            <p:cNvPr id="48" name="Picture 47"/>
            <p:cNvPicPr>
              <a:picLocks noChangeAspect="1"/>
            </p:cNvPicPr>
            <p:nvPr/>
          </p:nvPicPr>
          <p:blipFill>
            <a:blip r:embed="rId3"/>
            <a:stretch>
              <a:fillRect/>
            </a:stretch>
          </p:blipFill>
          <p:spPr>
            <a:xfrm>
              <a:off x="9912899" y="2552819"/>
              <a:ext cx="398795" cy="371605"/>
            </a:xfrm>
            <a:prstGeom prst="rect">
              <a:avLst/>
            </a:prstGeom>
          </p:spPr>
        </p:pic>
        <p:pic>
          <p:nvPicPr>
            <p:cNvPr id="15" name="Picture 14"/>
            <p:cNvPicPr>
              <a:picLocks noChangeAspect="1"/>
            </p:cNvPicPr>
            <p:nvPr/>
          </p:nvPicPr>
          <p:blipFill>
            <a:blip r:embed="rId2"/>
            <a:stretch>
              <a:fillRect/>
            </a:stretch>
          </p:blipFill>
          <p:spPr>
            <a:xfrm>
              <a:off x="10835760" y="3275053"/>
              <a:ext cx="344936" cy="321418"/>
            </a:xfrm>
            <a:prstGeom prst="rect">
              <a:avLst/>
            </a:prstGeom>
          </p:spPr>
        </p:pic>
        <p:pic>
          <p:nvPicPr>
            <p:cNvPr id="16" name="Picture 15"/>
            <p:cNvPicPr>
              <a:picLocks noChangeAspect="1"/>
            </p:cNvPicPr>
            <p:nvPr/>
          </p:nvPicPr>
          <p:blipFill>
            <a:blip r:embed="rId2"/>
            <a:stretch>
              <a:fillRect/>
            </a:stretch>
          </p:blipFill>
          <p:spPr>
            <a:xfrm>
              <a:off x="10365342" y="2611067"/>
              <a:ext cx="292055" cy="272142"/>
            </a:xfrm>
            <a:prstGeom prst="rect">
              <a:avLst/>
            </a:prstGeom>
          </p:spPr>
        </p:pic>
        <p:pic>
          <p:nvPicPr>
            <p:cNvPr id="17" name="Picture 16"/>
            <p:cNvPicPr>
              <a:picLocks noChangeAspect="1"/>
            </p:cNvPicPr>
            <p:nvPr/>
          </p:nvPicPr>
          <p:blipFill>
            <a:blip r:embed="rId2"/>
            <a:stretch>
              <a:fillRect/>
            </a:stretch>
          </p:blipFill>
          <p:spPr>
            <a:xfrm>
              <a:off x="9391393" y="2509455"/>
              <a:ext cx="448347" cy="417778"/>
            </a:xfrm>
            <a:prstGeom prst="rect">
              <a:avLst/>
            </a:prstGeom>
          </p:spPr>
        </p:pic>
        <p:pic>
          <p:nvPicPr>
            <p:cNvPr id="18" name="Picture 17"/>
            <p:cNvPicPr>
              <a:picLocks noChangeAspect="1"/>
            </p:cNvPicPr>
            <p:nvPr/>
          </p:nvPicPr>
          <p:blipFill>
            <a:blip r:embed="rId2"/>
            <a:stretch>
              <a:fillRect/>
            </a:stretch>
          </p:blipFill>
          <p:spPr>
            <a:xfrm>
              <a:off x="10732933" y="2650498"/>
              <a:ext cx="536494" cy="499915"/>
            </a:xfrm>
            <a:prstGeom prst="rect">
              <a:avLst/>
            </a:prstGeom>
          </p:spPr>
        </p:pic>
      </p:grpSp>
      <p:pic>
        <p:nvPicPr>
          <p:cNvPr id="19" name="Picture 18"/>
          <p:cNvPicPr>
            <a:picLocks noChangeAspect="1"/>
          </p:cNvPicPr>
          <p:nvPr/>
        </p:nvPicPr>
        <p:blipFill>
          <a:blip r:embed="rId4"/>
          <a:stretch>
            <a:fillRect/>
          </a:stretch>
        </p:blipFill>
        <p:spPr>
          <a:xfrm>
            <a:off x="2170842" y="3596209"/>
            <a:ext cx="2277666" cy="1232179"/>
          </a:xfrm>
          <a:prstGeom prst="rect">
            <a:avLst/>
          </a:prstGeom>
        </p:spPr>
      </p:pic>
      <p:sp>
        <p:nvSpPr>
          <p:cNvPr id="46" name="Oval 45"/>
          <p:cNvSpPr/>
          <p:nvPr/>
        </p:nvSpPr>
        <p:spPr>
          <a:xfrm>
            <a:off x="634735" y="3459001"/>
            <a:ext cx="544795" cy="521009"/>
          </a:xfrm>
          <a:prstGeom prst="ellipse">
            <a:avLst/>
          </a:prstGeom>
          <a:noFill/>
          <a:ln>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grpSp>
        <p:nvGrpSpPr>
          <p:cNvPr id="3" name="Group 2"/>
          <p:cNvGrpSpPr/>
          <p:nvPr/>
        </p:nvGrpSpPr>
        <p:grpSpPr>
          <a:xfrm>
            <a:off x="8617289" y="3810000"/>
            <a:ext cx="2563407" cy="1746384"/>
            <a:chOff x="8606676" y="2650378"/>
            <a:chExt cx="2563407" cy="1746384"/>
          </a:xfrm>
        </p:grpSpPr>
        <p:pic>
          <p:nvPicPr>
            <p:cNvPr id="47" name="Picture 46"/>
            <p:cNvPicPr>
              <a:picLocks noChangeAspect="1"/>
            </p:cNvPicPr>
            <p:nvPr/>
          </p:nvPicPr>
          <p:blipFill>
            <a:blip r:embed="rId3"/>
            <a:stretch>
              <a:fillRect/>
            </a:stretch>
          </p:blipFill>
          <p:spPr>
            <a:xfrm>
              <a:off x="10793683" y="3687865"/>
              <a:ext cx="376400" cy="350736"/>
            </a:xfrm>
            <a:prstGeom prst="rect">
              <a:avLst/>
            </a:prstGeom>
          </p:spPr>
        </p:pic>
        <p:pic>
          <p:nvPicPr>
            <p:cNvPr id="20" name="Picture 19"/>
            <p:cNvPicPr>
              <a:picLocks noChangeAspect="1"/>
            </p:cNvPicPr>
            <p:nvPr/>
          </p:nvPicPr>
          <p:blipFill>
            <a:blip r:embed="rId4"/>
            <a:stretch>
              <a:fillRect/>
            </a:stretch>
          </p:blipFill>
          <p:spPr>
            <a:xfrm>
              <a:off x="8606676" y="2650378"/>
              <a:ext cx="2017980" cy="1091694"/>
            </a:xfrm>
            <a:prstGeom prst="rect">
              <a:avLst/>
            </a:prstGeom>
          </p:spPr>
        </p:pic>
        <p:pic>
          <p:nvPicPr>
            <p:cNvPr id="57" name="Picture 56"/>
            <p:cNvPicPr>
              <a:picLocks noChangeAspect="1"/>
            </p:cNvPicPr>
            <p:nvPr/>
          </p:nvPicPr>
          <p:blipFill>
            <a:blip r:embed="rId3"/>
            <a:stretch>
              <a:fillRect/>
            </a:stretch>
          </p:blipFill>
          <p:spPr>
            <a:xfrm>
              <a:off x="10346275" y="3785522"/>
              <a:ext cx="376400" cy="350736"/>
            </a:xfrm>
            <a:prstGeom prst="rect">
              <a:avLst/>
            </a:prstGeom>
          </p:spPr>
        </p:pic>
        <p:pic>
          <p:nvPicPr>
            <p:cNvPr id="58" name="Picture 57"/>
            <p:cNvPicPr>
              <a:picLocks noChangeAspect="1"/>
            </p:cNvPicPr>
            <p:nvPr/>
          </p:nvPicPr>
          <p:blipFill>
            <a:blip r:embed="rId3"/>
            <a:stretch>
              <a:fillRect/>
            </a:stretch>
          </p:blipFill>
          <p:spPr>
            <a:xfrm>
              <a:off x="10019197" y="3869071"/>
              <a:ext cx="258835" cy="241187"/>
            </a:xfrm>
            <a:prstGeom prst="rect">
              <a:avLst/>
            </a:prstGeom>
          </p:spPr>
        </p:pic>
        <p:sp>
          <p:nvSpPr>
            <p:cNvPr id="59" name="Oval 58"/>
            <p:cNvSpPr/>
            <p:nvPr/>
          </p:nvSpPr>
          <p:spPr>
            <a:xfrm>
              <a:off x="9331604" y="3875753"/>
              <a:ext cx="544795" cy="521009"/>
            </a:xfrm>
            <a:prstGeom prst="ellipse">
              <a:avLst/>
            </a:prstGeom>
            <a:noFill/>
            <a:ln>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grpSp>
      <p:sp>
        <p:nvSpPr>
          <p:cNvPr id="26" name="Rectangle 25"/>
          <p:cNvSpPr/>
          <p:nvPr/>
        </p:nvSpPr>
        <p:spPr>
          <a:xfrm>
            <a:off x="332292" y="456515"/>
            <a:ext cx="11270385" cy="2585323"/>
          </a:xfrm>
          <a:prstGeom prst="rect">
            <a:avLst/>
          </a:prstGeom>
        </p:spPr>
        <p:txBody>
          <a:bodyPr wrap="square">
            <a:spAutoFit/>
          </a:bodyPr>
          <a:lstStyle/>
          <a:p>
            <a:pPr>
              <a:lnSpc>
                <a:spcPct val="90000"/>
              </a:lnSpc>
            </a:pPr>
            <a:r>
              <a:rPr lang="en-US" sz="3600" dirty="0"/>
              <a:t>Act 60 of 1997 created a funding system to ensure that Vermont students are afforded “substantially equal access to a quality basic education.”  A state “education fund” was established to collect all property tax revenue and redistribute it based on locally-voted budgets.</a:t>
            </a:r>
          </a:p>
        </p:txBody>
      </p:sp>
      <p:pic>
        <p:nvPicPr>
          <p:cNvPr id="6" name="Picture 5"/>
          <p:cNvPicPr>
            <a:picLocks noChangeAspect="1"/>
          </p:cNvPicPr>
          <p:nvPr/>
        </p:nvPicPr>
        <p:blipFill>
          <a:blip r:embed="rId5"/>
          <a:stretch>
            <a:fillRect/>
          </a:stretch>
        </p:blipFill>
        <p:spPr>
          <a:xfrm>
            <a:off x="6134460" y="4039320"/>
            <a:ext cx="1540432" cy="1153837"/>
          </a:xfrm>
          <a:prstGeom prst="rect">
            <a:avLst/>
          </a:prstGeom>
        </p:spPr>
      </p:pic>
      <p:cxnSp>
        <p:nvCxnSpPr>
          <p:cNvPr id="13" name="Straight Arrow Connector 12"/>
          <p:cNvCxnSpPr/>
          <p:nvPr/>
        </p:nvCxnSpPr>
        <p:spPr>
          <a:xfrm flipV="1">
            <a:off x="6018212" y="5242056"/>
            <a:ext cx="609600" cy="701544"/>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4622270" y="4436021"/>
            <a:ext cx="1466598" cy="382646"/>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4857798" y="4616238"/>
            <a:ext cx="1160414" cy="406617"/>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5108541" y="4739530"/>
            <a:ext cx="883639" cy="409756"/>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866195" y="5221903"/>
            <a:ext cx="609600" cy="701544"/>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flipV="1">
            <a:off x="5603390" y="4880780"/>
            <a:ext cx="485136" cy="341123"/>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5922913" y="5221904"/>
            <a:ext cx="442234" cy="390325"/>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flipH="1">
            <a:off x="7680439" y="3395439"/>
            <a:ext cx="1798033" cy="489824"/>
          </a:xfrm>
          <a:prstGeom prst="straightConnector1">
            <a:avLst/>
          </a:prstGeom>
          <a:ln w="254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H="1">
            <a:off x="7827293" y="3703292"/>
            <a:ext cx="1541270" cy="334371"/>
          </a:xfrm>
          <a:prstGeom prst="straightConnector1">
            <a:avLst/>
          </a:prstGeom>
          <a:ln w="254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a:stCxn id="17" idx="1"/>
          </p:cNvCxnSpPr>
          <p:nvPr/>
        </p:nvCxnSpPr>
        <p:spPr>
          <a:xfrm flipH="1">
            <a:off x="7748529" y="3522438"/>
            <a:ext cx="1679636" cy="457613"/>
          </a:xfrm>
          <a:prstGeom prst="straightConnector1">
            <a:avLst/>
          </a:prstGeom>
          <a:ln w="254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flipH="1" flipV="1">
            <a:off x="7817690" y="4751787"/>
            <a:ext cx="2131981" cy="299554"/>
          </a:xfrm>
          <a:prstGeom prst="straightConnector1">
            <a:avLst/>
          </a:prstGeom>
          <a:ln w="254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flipV="1">
            <a:off x="4750327" y="4543621"/>
            <a:ext cx="1303994" cy="360748"/>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Arrow: Curved Down 6"/>
          <p:cNvSpPr/>
          <p:nvPr/>
        </p:nvSpPr>
        <p:spPr>
          <a:xfrm>
            <a:off x="6904676" y="3071015"/>
            <a:ext cx="2294743" cy="1007009"/>
          </a:xfrm>
          <a:prstGeom prst="curved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Arrow: Curved Down 50"/>
          <p:cNvSpPr/>
          <p:nvPr/>
        </p:nvSpPr>
        <p:spPr>
          <a:xfrm rot="10800000" flipV="1">
            <a:off x="4189901" y="2965347"/>
            <a:ext cx="2625866" cy="1091113"/>
          </a:xfrm>
          <a:prstGeom prst="curved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379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975737" y="533400"/>
            <a:ext cx="10147875" cy="1588127"/>
          </a:xfrm>
          <a:prstGeom prst="rect">
            <a:avLst/>
          </a:prstGeom>
        </p:spPr>
        <p:txBody>
          <a:bodyPr wrap="square">
            <a:spAutoFit/>
          </a:bodyPr>
          <a:lstStyle/>
          <a:p>
            <a:pPr>
              <a:lnSpc>
                <a:spcPct val="90000"/>
              </a:lnSpc>
            </a:pPr>
            <a:r>
              <a:rPr lang="en-US" sz="3600" dirty="0"/>
              <a:t>Since Act 60, each of the town’s districts receives its budget, no matter the amount of property value in the town(s). </a:t>
            </a:r>
          </a:p>
        </p:txBody>
      </p:sp>
      <p:sp>
        <p:nvSpPr>
          <p:cNvPr id="4" name="Rectangle 3"/>
          <p:cNvSpPr/>
          <p:nvPr/>
        </p:nvSpPr>
        <p:spPr>
          <a:xfrm>
            <a:off x="975737" y="4495800"/>
            <a:ext cx="10147875" cy="1588127"/>
          </a:xfrm>
          <a:prstGeom prst="rect">
            <a:avLst/>
          </a:prstGeom>
        </p:spPr>
        <p:txBody>
          <a:bodyPr wrap="square">
            <a:spAutoFit/>
          </a:bodyPr>
          <a:lstStyle/>
          <a:p>
            <a:pPr>
              <a:lnSpc>
                <a:spcPct val="90000"/>
              </a:lnSpc>
            </a:pPr>
            <a:r>
              <a:rPr lang="en-US" sz="3600" dirty="0"/>
              <a:t>And </a:t>
            </a:r>
            <a:r>
              <a:rPr lang="en-US" sz="3600" dirty="0">
                <a:solidFill>
                  <a:srgbClr val="FFC000"/>
                </a:solidFill>
              </a:rPr>
              <a:t>per-pupil</a:t>
            </a:r>
            <a:r>
              <a:rPr lang="en-US" sz="3600" dirty="0"/>
              <a:t> spending above an “excess spending threshold” is double counted when determining tax rates.  </a:t>
            </a:r>
          </a:p>
        </p:txBody>
      </p:sp>
      <p:sp>
        <p:nvSpPr>
          <p:cNvPr id="5" name="Rectangle 4"/>
          <p:cNvSpPr/>
          <p:nvPr/>
        </p:nvSpPr>
        <p:spPr>
          <a:xfrm>
            <a:off x="975736" y="2514600"/>
            <a:ext cx="10147875" cy="1089529"/>
          </a:xfrm>
          <a:prstGeom prst="rect">
            <a:avLst/>
          </a:prstGeom>
        </p:spPr>
        <p:txBody>
          <a:bodyPr wrap="square">
            <a:spAutoFit/>
          </a:bodyPr>
          <a:lstStyle/>
          <a:p>
            <a:pPr>
              <a:lnSpc>
                <a:spcPct val="90000"/>
              </a:lnSpc>
            </a:pPr>
            <a:r>
              <a:rPr lang="en-US" sz="3600" dirty="0"/>
              <a:t>However, a town’s homestead tax rate is scaled by how much the town spends </a:t>
            </a:r>
            <a:r>
              <a:rPr lang="en-US" sz="3600" dirty="0">
                <a:solidFill>
                  <a:srgbClr val="FFC000"/>
                </a:solidFill>
              </a:rPr>
              <a:t>per pupil</a:t>
            </a:r>
            <a:r>
              <a:rPr lang="en-US" sz="3600" dirty="0"/>
              <a:t>.  </a:t>
            </a:r>
          </a:p>
        </p:txBody>
      </p:sp>
    </p:spTree>
    <p:extLst>
      <p:ext uri="{BB962C8B-B14F-4D97-AF65-F5344CB8AC3E}">
        <p14:creationId xmlns:p14="http://schemas.microsoft.com/office/powerpoint/2010/main" val="11966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976591" y="2258125"/>
            <a:ext cx="6147021" cy="590931"/>
          </a:xfrm>
          <a:prstGeom prst="rect">
            <a:avLst/>
          </a:prstGeom>
        </p:spPr>
        <p:txBody>
          <a:bodyPr wrap="square">
            <a:spAutoFit/>
          </a:bodyPr>
          <a:lstStyle/>
          <a:p>
            <a:pPr>
              <a:lnSpc>
                <a:spcPct val="90000"/>
              </a:lnSpc>
            </a:pPr>
            <a:endParaRPr lang="en-US" sz="3600" dirty="0"/>
          </a:p>
        </p:txBody>
      </p:sp>
      <p:grpSp>
        <p:nvGrpSpPr>
          <p:cNvPr id="7" name="Group 6"/>
          <p:cNvGrpSpPr/>
          <p:nvPr/>
        </p:nvGrpSpPr>
        <p:grpSpPr>
          <a:xfrm>
            <a:off x="975737" y="2057400"/>
            <a:ext cx="3923968" cy="4153089"/>
            <a:chOff x="975737" y="2057400"/>
            <a:chExt cx="3923968" cy="4153089"/>
          </a:xfrm>
        </p:grpSpPr>
        <p:grpSp>
          <p:nvGrpSpPr>
            <p:cNvPr id="10" name="Group 9"/>
            <p:cNvGrpSpPr/>
            <p:nvPr/>
          </p:nvGrpSpPr>
          <p:grpSpPr>
            <a:xfrm>
              <a:off x="3299919" y="2243651"/>
              <a:ext cx="1599786" cy="1045248"/>
              <a:chOff x="3325016" y="2243651"/>
              <a:chExt cx="1599786" cy="1045248"/>
            </a:xfrm>
          </p:grpSpPr>
          <p:pic>
            <p:nvPicPr>
              <p:cNvPr id="9" name="Picture 8"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25016" y="2766275"/>
                <a:ext cx="353525" cy="522624"/>
              </a:xfrm>
              <a:prstGeom prst="rect">
                <a:avLst/>
              </a:prstGeom>
            </p:spPr>
          </p:pic>
          <p:pic>
            <p:nvPicPr>
              <p:cNvPr id="12" name="Picture 11"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816" y="2766275"/>
                <a:ext cx="353525" cy="522624"/>
              </a:xfrm>
              <a:prstGeom prst="rect">
                <a:avLst/>
              </a:prstGeom>
            </p:spPr>
          </p:pic>
          <p:pic>
            <p:nvPicPr>
              <p:cNvPr id="13" name="Picture 12"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34616" y="2766275"/>
                <a:ext cx="353525" cy="522624"/>
              </a:xfrm>
              <a:prstGeom prst="rect">
                <a:avLst/>
              </a:prstGeom>
            </p:spPr>
          </p:pic>
          <p:pic>
            <p:nvPicPr>
              <p:cNvPr id="15" name="Picture 14"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082" y="2258125"/>
                <a:ext cx="353525" cy="522624"/>
              </a:xfrm>
              <a:prstGeom prst="rect">
                <a:avLst/>
              </a:prstGeom>
            </p:spPr>
          </p:pic>
          <p:pic>
            <p:nvPicPr>
              <p:cNvPr id="16" name="Picture 15"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58245" y="2258125"/>
                <a:ext cx="353525" cy="522624"/>
              </a:xfrm>
              <a:prstGeom prst="rect">
                <a:avLst/>
              </a:prstGeom>
            </p:spPr>
          </p:pic>
          <p:pic>
            <p:nvPicPr>
              <p:cNvPr id="17" name="Picture 16"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38682" y="2766275"/>
                <a:ext cx="353525" cy="522624"/>
              </a:xfrm>
              <a:prstGeom prst="rect">
                <a:avLst/>
              </a:prstGeom>
            </p:spPr>
          </p:pic>
          <p:pic>
            <p:nvPicPr>
              <p:cNvPr id="18" name="Picture 17"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63046" y="2247410"/>
                <a:ext cx="353525" cy="522624"/>
              </a:xfrm>
              <a:prstGeom prst="rect">
                <a:avLst/>
              </a:prstGeom>
            </p:spPr>
          </p:pic>
          <p:pic>
            <p:nvPicPr>
              <p:cNvPr id="19" name="Picture 18"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567111" y="2762516"/>
                <a:ext cx="353525" cy="522624"/>
              </a:xfrm>
              <a:prstGeom prst="rect">
                <a:avLst/>
              </a:prstGeom>
            </p:spPr>
          </p:pic>
          <p:pic>
            <p:nvPicPr>
              <p:cNvPr id="20" name="Picture 19"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571277" y="2243651"/>
                <a:ext cx="353525" cy="522624"/>
              </a:xfrm>
              <a:prstGeom prst="rect">
                <a:avLst/>
              </a:prstGeom>
            </p:spPr>
          </p:pic>
        </p:grpSp>
        <p:grpSp>
          <p:nvGrpSpPr>
            <p:cNvPr id="6" name="Group 5"/>
            <p:cNvGrpSpPr/>
            <p:nvPr/>
          </p:nvGrpSpPr>
          <p:grpSpPr>
            <a:xfrm>
              <a:off x="975737" y="2057400"/>
              <a:ext cx="3651474" cy="4153089"/>
              <a:chOff x="975737" y="2057400"/>
              <a:chExt cx="3651474" cy="4153089"/>
            </a:xfrm>
          </p:grpSpPr>
          <p:pic>
            <p:nvPicPr>
              <p:cNvPr id="2" name="Picture 1"/>
              <p:cNvPicPr>
                <a:picLocks noChangeAspect="1"/>
              </p:cNvPicPr>
              <p:nvPr/>
            </p:nvPicPr>
            <p:blipFill>
              <a:blip r:embed="rId4"/>
              <a:stretch>
                <a:fillRect/>
              </a:stretch>
            </p:blipFill>
            <p:spPr>
              <a:xfrm>
                <a:off x="975737" y="2057400"/>
                <a:ext cx="2280102" cy="1231499"/>
              </a:xfrm>
              <a:prstGeom prst="rect">
                <a:avLst/>
              </a:prstGeom>
            </p:spPr>
          </p:pic>
          <p:pic>
            <p:nvPicPr>
              <p:cNvPr id="3" name="Picture 2"/>
              <p:cNvPicPr>
                <a:picLocks noChangeAspect="1"/>
              </p:cNvPicPr>
              <p:nvPr/>
            </p:nvPicPr>
            <p:blipFill>
              <a:blip r:embed="rId4"/>
              <a:stretch>
                <a:fillRect/>
              </a:stretch>
            </p:blipFill>
            <p:spPr>
              <a:xfrm>
                <a:off x="988168" y="3505200"/>
                <a:ext cx="2280102" cy="1231499"/>
              </a:xfrm>
              <a:prstGeom prst="rect">
                <a:avLst/>
              </a:prstGeom>
            </p:spPr>
          </p:pic>
          <p:pic>
            <p:nvPicPr>
              <p:cNvPr id="5" name="Picture 4"/>
              <p:cNvPicPr>
                <a:picLocks noChangeAspect="1"/>
              </p:cNvPicPr>
              <p:nvPr/>
            </p:nvPicPr>
            <p:blipFill>
              <a:blip r:embed="rId4"/>
              <a:stretch>
                <a:fillRect/>
              </a:stretch>
            </p:blipFill>
            <p:spPr>
              <a:xfrm>
                <a:off x="1011615" y="4976870"/>
                <a:ext cx="2280102" cy="1231499"/>
              </a:xfrm>
              <a:prstGeom prst="rect">
                <a:avLst/>
              </a:prstGeom>
            </p:spPr>
          </p:pic>
          <p:pic>
            <p:nvPicPr>
              <p:cNvPr id="14" name="Picture 13" descr="File:Pictogram &lt;strong&gt;child&lt;/strong&gt; green.svg - Wikimedia Commons"/>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99918" y="2258125"/>
                <a:ext cx="353525" cy="522624"/>
              </a:xfrm>
              <a:prstGeom prst="rect">
                <a:avLst/>
              </a:prstGeom>
            </p:spPr>
          </p:pic>
          <p:grpSp>
            <p:nvGrpSpPr>
              <p:cNvPr id="11" name="Group 10"/>
              <p:cNvGrpSpPr/>
              <p:nvPr/>
            </p:nvGrpSpPr>
            <p:grpSpPr>
              <a:xfrm>
                <a:off x="3325016" y="3695159"/>
                <a:ext cx="1302195" cy="1041540"/>
                <a:chOff x="3330534" y="3531978"/>
                <a:chExt cx="1302195" cy="1041540"/>
              </a:xfrm>
            </p:grpSpPr>
            <p:pic>
              <p:nvPicPr>
                <p:cNvPr id="24" name="Picture 23"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30534" y="3531978"/>
                  <a:ext cx="353525" cy="522624"/>
                </a:xfrm>
                <a:prstGeom prst="rect">
                  <a:avLst/>
                </a:prstGeom>
              </p:spPr>
            </p:pic>
            <p:grpSp>
              <p:nvGrpSpPr>
                <p:cNvPr id="25" name="Group 24"/>
                <p:cNvGrpSpPr/>
                <p:nvPr/>
              </p:nvGrpSpPr>
              <p:grpSpPr>
                <a:xfrm>
                  <a:off x="3341174" y="3532029"/>
                  <a:ext cx="1291555" cy="1041489"/>
                  <a:chOff x="3325016" y="2247410"/>
                  <a:chExt cx="1291555" cy="1041489"/>
                </a:xfrm>
              </p:grpSpPr>
              <p:pic>
                <p:nvPicPr>
                  <p:cNvPr id="26" name="Picture 25"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25016" y="2766275"/>
                    <a:ext cx="353525" cy="522624"/>
                  </a:xfrm>
                  <a:prstGeom prst="rect">
                    <a:avLst/>
                  </a:prstGeom>
                </p:spPr>
              </p:pic>
              <p:pic>
                <p:nvPicPr>
                  <p:cNvPr id="27" name="Picture 26"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816" y="2766275"/>
                    <a:ext cx="353525" cy="522624"/>
                  </a:xfrm>
                  <a:prstGeom prst="rect">
                    <a:avLst/>
                  </a:prstGeom>
                </p:spPr>
              </p:pic>
              <p:pic>
                <p:nvPicPr>
                  <p:cNvPr id="28" name="Picture 27"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34616" y="2766275"/>
                    <a:ext cx="353525" cy="522624"/>
                  </a:xfrm>
                  <a:prstGeom prst="rect">
                    <a:avLst/>
                  </a:prstGeom>
                </p:spPr>
              </p:pic>
              <p:pic>
                <p:nvPicPr>
                  <p:cNvPr id="29" name="Picture 28"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082" y="2258125"/>
                    <a:ext cx="353525" cy="522624"/>
                  </a:xfrm>
                  <a:prstGeom prst="rect">
                    <a:avLst/>
                  </a:prstGeom>
                </p:spPr>
              </p:pic>
              <p:pic>
                <p:nvPicPr>
                  <p:cNvPr id="30" name="Picture 29"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58245" y="2258125"/>
                    <a:ext cx="353525" cy="522624"/>
                  </a:xfrm>
                  <a:prstGeom prst="rect">
                    <a:avLst/>
                  </a:prstGeom>
                </p:spPr>
              </p:pic>
              <p:pic>
                <p:nvPicPr>
                  <p:cNvPr id="31" name="Picture 30"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38682" y="2766275"/>
                    <a:ext cx="353525" cy="522624"/>
                  </a:xfrm>
                  <a:prstGeom prst="rect">
                    <a:avLst/>
                  </a:prstGeom>
                </p:spPr>
              </p:pic>
              <p:pic>
                <p:nvPicPr>
                  <p:cNvPr id="32" name="Picture 31"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63046" y="2247410"/>
                    <a:ext cx="353525" cy="522624"/>
                  </a:xfrm>
                  <a:prstGeom prst="rect">
                    <a:avLst/>
                  </a:prstGeom>
                </p:spPr>
              </p:pic>
            </p:grpSp>
          </p:grpSp>
          <p:pic>
            <p:nvPicPr>
              <p:cNvPr id="35" name="Picture 34"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50742" y="5179715"/>
                <a:ext cx="353525" cy="522624"/>
              </a:xfrm>
              <a:prstGeom prst="rect">
                <a:avLst/>
              </a:prstGeom>
            </p:spPr>
          </p:pic>
          <p:grpSp>
            <p:nvGrpSpPr>
              <p:cNvPr id="36" name="Group 35"/>
              <p:cNvGrpSpPr/>
              <p:nvPr/>
            </p:nvGrpSpPr>
            <p:grpSpPr>
              <a:xfrm>
                <a:off x="3375839" y="5179715"/>
                <a:ext cx="986754" cy="1030774"/>
                <a:chOff x="3325016" y="2258125"/>
                <a:chExt cx="986754" cy="1030774"/>
              </a:xfrm>
            </p:grpSpPr>
            <p:pic>
              <p:nvPicPr>
                <p:cNvPr id="37" name="Picture 36"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25016" y="2766275"/>
                  <a:ext cx="353525" cy="522624"/>
                </a:xfrm>
                <a:prstGeom prst="rect">
                  <a:avLst/>
                </a:prstGeom>
              </p:spPr>
            </p:pic>
            <p:pic>
              <p:nvPicPr>
                <p:cNvPr id="38" name="Picture 37"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816" y="2766275"/>
                  <a:ext cx="353525" cy="522624"/>
                </a:xfrm>
                <a:prstGeom prst="rect">
                  <a:avLst/>
                </a:prstGeom>
              </p:spPr>
            </p:pic>
            <p:pic>
              <p:nvPicPr>
                <p:cNvPr id="39" name="Picture 38"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34616" y="2766275"/>
                  <a:ext cx="353525" cy="522624"/>
                </a:xfrm>
                <a:prstGeom prst="rect">
                  <a:avLst/>
                </a:prstGeom>
              </p:spPr>
            </p:pic>
            <p:pic>
              <p:nvPicPr>
                <p:cNvPr id="40" name="Picture 39"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629082" y="2258125"/>
                  <a:ext cx="353525" cy="522624"/>
                </a:xfrm>
                <a:prstGeom prst="rect">
                  <a:avLst/>
                </a:prstGeom>
              </p:spPr>
            </p:pic>
            <p:pic>
              <p:nvPicPr>
                <p:cNvPr id="41" name="Picture 40" descr="File:Pictogram &lt;strong&gt;child&lt;/strong&gt; green.svg - Wikimedia Commons"/>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58245" y="2258125"/>
                  <a:ext cx="353525" cy="522624"/>
                </a:xfrm>
                <a:prstGeom prst="rect">
                  <a:avLst/>
                </a:prstGeom>
              </p:spPr>
            </p:pic>
          </p:grpSp>
        </p:grpSp>
      </p:grpSp>
      <p:sp>
        <p:nvSpPr>
          <p:cNvPr id="47" name="Rectangle 46"/>
          <p:cNvSpPr/>
          <p:nvPr/>
        </p:nvSpPr>
        <p:spPr>
          <a:xfrm>
            <a:off x="836612" y="387850"/>
            <a:ext cx="10147875" cy="1089529"/>
          </a:xfrm>
          <a:prstGeom prst="rect">
            <a:avLst/>
          </a:prstGeom>
        </p:spPr>
        <p:txBody>
          <a:bodyPr wrap="square">
            <a:spAutoFit/>
          </a:bodyPr>
          <a:lstStyle/>
          <a:p>
            <a:pPr>
              <a:lnSpc>
                <a:spcPct val="90000"/>
              </a:lnSpc>
            </a:pPr>
            <a:r>
              <a:rPr lang="en-US" sz="3600" dirty="0"/>
              <a:t>So the tax rate in a town depends on what the town spends </a:t>
            </a:r>
            <a:r>
              <a:rPr lang="en-US" sz="3600" dirty="0">
                <a:solidFill>
                  <a:srgbClr val="FFC000"/>
                </a:solidFill>
              </a:rPr>
              <a:t>per-pupil</a:t>
            </a:r>
            <a:r>
              <a:rPr lang="en-US" sz="3600" dirty="0"/>
              <a:t>:</a:t>
            </a:r>
          </a:p>
        </p:txBody>
      </p:sp>
      <p:sp>
        <p:nvSpPr>
          <p:cNvPr id="48" name="Rectangle 47"/>
          <p:cNvSpPr/>
          <p:nvPr/>
        </p:nvSpPr>
        <p:spPr>
          <a:xfrm>
            <a:off x="5098566" y="2054992"/>
            <a:ext cx="6125132" cy="1865126"/>
          </a:xfrm>
          <a:prstGeom prst="rect">
            <a:avLst/>
          </a:prstGeom>
        </p:spPr>
        <p:txBody>
          <a:bodyPr wrap="square">
            <a:spAutoFit/>
          </a:bodyPr>
          <a:lstStyle/>
          <a:p>
            <a:pPr>
              <a:lnSpc>
                <a:spcPct val="90000"/>
              </a:lnSpc>
            </a:pPr>
            <a:r>
              <a:rPr lang="en-US" sz="3200" dirty="0">
                <a:cs typeface="Angsana New" panose="02020603050405020304" pitchFamily="18" charset="-34"/>
              </a:rPr>
              <a:t>A town that spends the same total amount from year to year, but has a decline in pupils, will see tax rates go up.</a:t>
            </a:r>
          </a:p>
        </p:txBody>
      </p:sp>
      <p:sp>
        <p:nvSpPr>
          <p:cNvPr id="8" name="TextBox 7"/>
          <p:cNvSpPr txBox="1"/>
          <p:nvPr/>
        </p:nvSpPr>
        <p:spPr>
          <a:xfrm>
            <a:off x="1011614" y="2076328"/>
            <a:ext cx="853761" cy="438272"/>
          </a:xfrm>
          <a:prstGeom prst="rect">
            <a:avLst/>
          </a:prstGeom>
          <a:noFill/>
        </p:spPr>
        <p:txBody>
          <a:bodyPr wrap="square" rtlCol="0">
            <a:spAutoFit/>
          </a:bodyPr>
          <a:lstStyle/>
          <a:p>
            <a:pPr>
              <a:lnSpc>
                <a:spcPct val="90000"/>
              </a:lnSpc>
            </a:pPr>
            <a:r>
              <a:rPr lang="en-US" sz="2400" dirty="0">
                <a:solidFill>
                  <a:schemeClr val="bg1"/>
                </a:solidFill>
              </a:rPr>
              <a:t>1997</a:t>
            </a:r>
          </a:p>
        </p:txBody>
      </p:sp>
      <p:sp>
        <p:nvSpPr>
          <p:cNvPr id="42" name="TextBox 41"/>
          <p:cNvSpPr txBox="1"/>
          <p:nvPr/>
        </p:nvSpPr>
        <p:spPr>
          <a:xfrm>
            <a:off x="1043546" y="3529070"/>
            <a:ext cx="853761" cy="438272"/>
          </a:xfrm>
          <a:prstGeom prst="rect">
            <a:avLst/>
          </a:prstGeom>
          <a:noFill/>
        </p:spPr>
        <p:txBody>
          <a:bodyPr wrap="square" rtlCol="0">
            <a:spAutoFit/>
          </a:bodyPr>
          <a:lstStyle/>
          <a:p>
            <a:pPr>
              <a:lnSpc>
                <a:spcPct val="90000"/>
              </a:lnSpc>
            </a:pPr>
            <a:r>
              <a:rPr lang="en-US" sz="2400" dirty="0">
                <a:solidFill>
                  <a:schemeClr val="bg1"/>
                </a:solidFill>
              </a:rPr>
              <a:t>2007</a:t>
            </a:r>
          </a:p>
        </p:txBody>
      </p:sp>
      <p:sp>
        <p:nvSpPr>
          <p:cNvPr id="43" name="TextBox 42"/>
          <p:cNvSpPr txBox="1"/>
          <p:nvPr/>
        </p:nvSpPr>
        <p:spPr>
          <a:xfrm>
            <a:off x="1065212" y="4953000"/>
            <a:ext cx="853761" cy="438272"/>
          </a:xfrm>
          <a:prstGeom prst="rect">
            <a:avLst/>
          </a:prstGeom>
          <a:noFill/>
        </p:spPr>
        <p:txBody>
          <a:bodyPr wrap="square" rtlCol="0">
            <a:spAutoFit/>
          </a:bodyPr>
          <a:lstStyle/>
          <a:p>
            <a:pPr>
              <a:lnSpc>
                <a:spcPct val="90000"/>
              </a:lnSpc>
            </a:pPr>
            <a:r>
              <a:rPr lang="en-US" sz="2400" dirty="0">
                <a:solidFill>
                  <a:schemeClr val="bg1"/>
                </a:solidFill>
              </a:rPr>
              <a:t>2017</a:t>
            </a:r>
          </a:p>
        </p:txBody>
      </p:sp>
    </p:spTree>
    <p:extLst>
      <p:ext uri="{BB962C8B-B14F-4D97-AF65-F5344CB8AC3E}">
        <p14:creationId xmlns:p14="http://schemas.microsoft.com/office/powerpoint/2010/main" val="14887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60412" y="304800"/>
            <a:ext cx="10147875" cy="1089529"/>
          </a:xfrm>
          <a:prstGeom prst="rect">
            <a:avLst/>
          </a:prstGeom>
        </p:spPr>
        <p:txBody>
          <a:bodyPr wrap="square">
            <a:spAutoFit/>
          </a:bodyPr>
          <a:lstStyle/>
          <a:p>
            <a:pPr>
              <a:lnSpc>
                <a:spcPct val="90000"/>
              </a:lnSpc>
            </a:pPr>
            <a:r>
              <a:rPr lang="en-US" sz="3600" dirty="0"/>
              <a:t>Declining enrollment is a problem in Vermont and almost every rural state. </a:t>
            </a:r>
          </a:p>
        </p:txBody>
      </p:sp>
      <p:pic>
        <p:nvPicPr>
          <p:cNvPr id="2" name="Picture 1"/>
          <p:cNvPicPr>
            <a:picLocks noChangeAspect="1"/>
          </p:cNvPicPr>
          <p:nvPr/>
        </p:nvPicPr>
        <p:blipFill>
          <a:blip r:embed="rId2"/>
          <a:stretch>
            <a:fillRect/>
          </a:stretch>
        </p:blipFill>
        <p:spPr>
          <a:xfrm>
            <a:off x="2259128" y="1650361"/>
            <a:ext cx="7581092" cy="4852794"/>
          </a:xfrm>
          <a:prstGeom prst="rect">
            <a:avLst/>
          </a:prstGeom>
        </p:spPr>
      </p:pic>
    </p:spTree>
    <p:extLst>
      <p:ext uri="{BB962C8B-B14F-4D97-AF65-F5344CB8AC3E}">
        <p14:creationId xmlns:p14="http://schemas.microsoft.com/office/powerpoint/2010/main" val="209310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result for ga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60413" y="304800"/>
            <a:ext cx="5181600" cy="590931"/>
          </a:xfrm>
          <a:prstGeom prst="rect">
            <a:avLst/>
          </a:prstGeom>
        </p:spPr>
        <p:txBody>
          <a:bodyPr wrap="square">
            <a:spAutoFit/>
          </a:bodyPr>
          <a:lstStyle/>
          <a:p>
            <a:pPr>
              <a:lnSpc>
                <a:spcPct val="90000"/>
              </a:lnSpc>
            </a:pPr>
            <a:r>
              <a:rPr lang="en-US" sz="3600" dirty="0"/>
              <a:t>I did my part!!!</a:t>
            </a:r>
          </a:p>
        </p:txBody>
      </p:sp>
      <p:pic>
        <p:nvPicPr>
          <p:cNvPr id="5" name="Picture 4"/>
          <p:cNvPicPr>
            <a:picLocks noChangeAspect="1"/>
          </p:cNvPicPr>
          <p:nvPr/>
        </p:nvPicPr>
        <p:blipFill>
          <a:blip r:embed="rId2"/>
          <a:stretch>
            <a:fillRect/>
          </a:stretch>
        </p:blipFill>
        <p:spPr>
          <a:xfrm rot="5400000">
            <a:off x="5844083" y="926794"/>
            <a:ext cx="5033476" cy="4380418"/>
          </a:xfrm>
          <a:prstGeom prst="rect">
            <a:avLst/>
          </a:prstGeom>
        </p:spPr>
      </p:pic>
      <p:sp>
        <p:nvSpPr>
          <p:cNvPr id="8" name="Rectangle 7"/>
          <p:cNvSpPr/>
          <p:nvPr/>
        </p:nvSpPr>
        <p:spPr>
          <a:xfrm>
            <a:off x="760413" y="1371600"/>
            <a:ext cx="4724399" cy="2086725"/>
          </a:xfrm>
          <a:prstGeom prst="rect">
            <a:avLst/>
          </a:prstGeom>
        </p:spPr>
        <p:txBody>
          <a:bodyPr wrap="square">
            <a:spAutoFit/>
          </a:bodyPr>
          <a:lstStyle/>
          <a:p>
            <a:pPr>
              <a:lnSpc>
                <a:spcPct val="90000"/>
              </a:lnSpc>
            </a:pPr>
            <a:r>
              <a:rPr lang="en-US" sz="3600" dirty="0"/>
              <a:t>Walter Samuel Backus Feldman</a:t>
            </a:r>
          </a:p>
          <a:p>
            <a:pPr>
              <a:lnSpc>
                <a:spcPct val="90000"/>
              </a:lnSpc>
            </a:pPr>
            <a:endParaRPr lang="en-US" sz="3600" dirty="0"/>
          </a:p>
          <a:p>
            <a:pPr>
              <a:lnSpc>
                <a:spcPct val="90000"/>
              </a:lnSpc>
            </a:pPr>
            <a:r>
              <a:rPr lang="en-US" sz="3600" dirty="0"/>
              <a:t>“Wally”</a:t>
            </a:r>
          </a:p>
        </p:txBody>
      </p:sp>
      <p:sp>
        <p:nvSpPr>
          <p:cNvPr id="9" name="Rectangle 8"/>
          <p:cNvSpPr/>
          <p:nvPr/>
        </p:nvSpPr>
        <p:spPr>
          <a:xfrm>
            <a:off x="760413" y="4648200"/>
            <a:ext cx="5181600" cy="1089529"/>
          </a:xfrm>
          <a:prstGeom prst="rect">
            <a:avLst/>
          </a:prstGeom>
        </p:spPr>
        <p:txBody>
          <a:bodyPr wrap="square">
            <a:spAutoFit/>
          </a:bodyPr>
          <a:lstStyle/>
          <a:p>
            <a:pPr>
              <a:lnSpc>
                <a:spcPct val="90000"/>
              </a:lnSpc>
            </a:pPr>
            <a:r>
              <a:rPr lang="en-US" sz="3600" dirty="0"/>
              <a:t>…looking forward to attending public school</a:t>
            </a:r>
          </a:p>
        </p:txBody>
      </p:sp>
    </p:spTree>
    <p:extLst>
      <p:ext uri="{BB962C8B-B14F-4D97-AF65-F5344CB8AC3E}">
        <p14:creationId xmlns:p14="http://schemas.microsoft.com/office/powerpoint/2010/main" val="26581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Vermont's Education Property Tax System _ VALA</Template>
  <TotalTime>0</TotalTime>
  <Words>1104</Words>
  <Application>Microsoft Office PowerPoint</Application>
  <PresentationFormat>Custom</PresentationFormat>
  <Paragraphs>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Chalkboard 16x9</vt:lpstr>
      <vt:lpstr>Vermont’s Education Funding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Vermont’s Education Funding System</dc:title>
  <dc:creator>Merrill, Nancy</dc:creator>
  <cp:lastModifiedBy>Russ</cp:lastModifiedBy>
  <cp:revision>1</cp:revision>
  <cp:lastPrinted>2017-02-15T14:39:32Z</cp:lastPrinted>
  <dcterms:created xsi:type="dcterms:W3CDTF">2019-07-10T15:34:30Z</dcterms:created>
  <dcterms:modified xsi:type="dcterms:W3CDTF">2020-12-02T21:35:31Z</dcterms:modified>
</cp:coreProperties>
</file>