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91" r:id="rId3"/>
    <p:sldId id="295" r:id="rId4"/>
    <p:sldId id="258" r:id="rId5"/>
    <p:sldId id="278" r:id="rId6"/>
    <p:sldId id="261" r:id="rId7"/>
    <p:sldId id="292" r:id="rId8"/>
    <p:sldId id="293" r:id="rId9"/>
    <p:sldId id="289" r:id="rId10"/>
    <p:sldId id="282" r:id="rId11"/>
    <p:sldId id="284" r:id="rId12"/>
    <p:sldId id="281" r:id="rId13"/>
    <p:sldId id="283" r:id="rId14"/>
    <p:sldId id="290" r:id="rId15"/>
    <p:sldId id="285" r:id="rId16"/>
    <p:sldId id="287" r:id="rId17"/>
    <p:sldId id="257" r:id="rId18"/>
    <p:sldId id="265" r:id="rId19"/>
    <p:sldId id="266" r:id="rId20"/>
    <p:sldId id="296" r:id="rId21"/>
    <p:sldId id="275" r:id="rId22"/>
    <p:sldId id="297" r:id="rId23"/>
    <p:sldId id="29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5396" autoAdjust="0"/>
  </p:normalViewPr>
  <p:slideViewPr>
    <p:cSldViewPr>
      <p:cViewPr>
        <p:scale>
          <a:sx n="60" d="100"/>
          <a:sy n="60" d="100"/>
        </p:scale>
        <p:origin x="-1758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748E8-ED52-45FC-82C9-4C364B5041F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209B7-A6CF-4C94-929B-BA7FA375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4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09B7-A6CF-4C94-929B-BA7FA37543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79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09B7-A6CF-4C94-929B-BA7FA37543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30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09B7-A6CF-4C94-929B-BA7FA37543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44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09B7-A6CF-4C94-929B-BA7FA37543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63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09B7-A6CF-4C94-929B-BA7FA37543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74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09B7-A6CF-4C94-929B-BA7FA37543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0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what the difference looks like if you make and install one of these</a:t>
            </a:r>
            <a:r>
              <a:rPr lang="en-US" baseline="0" dirty="0" smtClean="0"/>
              <a:t> insulated inserts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09B7-A6CF-4C94-929B-BA7FA37543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28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09B7-A6CF-4C94-929B-BA7FA37543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24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Grant funding helps support our low-income program, ensuring that all</a:t>
            </a:r>
            <a:r>
              <a:rPr lang="en-US" baseline="0" dirty="0" smtClean="0"/>
              <a:t> of our neighbors have access to our money-saving, house-warming inserts, regardless of their income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09B7-A6CF-4C94-929B-BA7FA37543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51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09B7-A6CF-4C94-929B-BA7FA37543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98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Completed insert,</a:t>
            </a:r>
            <a:r>
              <a:rPr lang="en-US" baseline="0" dirty="0" smtClean="0"/>
              <a:t> inserted. Winding handle removed. Paint can opener ready for springtime removal to let the fresh air in this window.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09B7-A6CF-4C94-929B-BA7FA37543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1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09B7-A6CF-4C94-929B-BA7FA37543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3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09B7-A6CF-4C94-929B-BA7FA37543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4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09B7-A6CF-4C94-929B-BA7FA37543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6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09B7-A6CF-4C94-929B-BA7FA37543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38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09B7-A6CF-4C94-929B-BA7FA37543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10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09B7-A6CF-4C94-929B-BA7FA37543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43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09B7-A6CF-4C94-929B-BA7FA37543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37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09B7-A6CF-4C94-929B-BA7FA37543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8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70C9-CC99-4033-99F2-084BC44297F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62A4-09F0-4450-B1D8-F98372C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3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70C9-CC99-4033-99F2-084BC44297F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62A4-09F0-4450-B1D8-F98372C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70C9-CC99-4033-99F2-084BC44297F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62A4-09F0-4450-B1D8-F98372C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5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70C9-CC99-4033-99F2-084BC44297F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62A4-09F0-4450-B1D8-F98372C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4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70C9-CC99-4033-99F2-084BC44297F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62A4-09F0-4450-B1D8-F98372C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5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70C9-CC99-4033-99F2-084BC44297F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62A4-09F0-4450-B1D8-F98372C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7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70C9-CC99-4033-99F2-084BC44297F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62A4-09F0-4450-B1D8-F98372C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3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70C9-CC99-4033-99F2-084BC44297F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62A4-09F0-4450-B1D8-F98372C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5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70C9-CC99-4033-99F2-084BC44297F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62A4-09F0-4450-B1D8-F98372C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8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70C9-CC99-4033-99F2-084BC44297F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62A4-09F0-4450-B1D8-F98372C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0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70C9-CC99-4033-99F2-084BC44297F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62A4-09F0-4450-B1D8-F98372C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3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F70C9-CC99-4033-99F2-084BC44297F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162A4-09F0-4450-B1D8-F98372C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83820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Thank you to</a:t>
            </a:r>
          </a:p>
          <a:p>
            <a:r>
              <a:rPr lang="en-US" dirty="0" smtClean="0"/>
              <a:t>Aaron Rosenblum, Portland Public Library</a:t>
            </a:r>
          </a:p>
          <a:p>
            <a:r>
              <a:rPr lang="en-US" dirty="0" smtClean="0"/>
              <a:t>&amp;</a:t>
            </a:r>
          </a:p>
          <a:p>
            <a:r>
              <a:rPr lang="en-US" dirty="0" smtClean="0"/>
              <a:t>Jessica Burton, Southern Maine Conservation Collaborative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"/>
            <a:ext cx="427863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305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Low Cost</a:t>
            </a:r>
          </a:p>
          <a:p>
            <a:endParaRPr lang="en-US" sz="4000" b="1" dirty="0" smtClean="0"/>
          </a:p>
          <a:p>
            <a:r>
              <a:rPr lang="en-US" sz="4000" b="1" dirty="0" smtClean="0"/>
              <a:t>WindowDressers: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$39 per avg. insert (Pine)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$50 per avg. insert (White)</a:t>
            </a:r>
          </a:p>
          <a:p>
            <a:endParaRPr lang="en-US" sz="4000" b="1" dirty="0" smtClean="0"/>
          </a:p>
          <a:p>
            <a:r>
              <a:rPr lang="en-US" sz="4000" b="1" dirty="0" smtClean="0"/>
              <a:t>IndoWindows:</a:t>
            </a:r>
            <a:r>
              <a:rPr lang="en-US" sz="4000" dirty="0" smtClean="0"/>
              <a:t> $260 per avg. insert</a:t>
            </a:r>
          </a:p>
          <a:p>
            <a:endParaRPr lang="en-US" sz="4000" dirty="0"/>
          </a:p>
          <a:p>
            <a:r>
              <a:rPr lang="en-US" sz="4000" b="1" dirty="0" smtClean="0"/>
              <a:t>Replacement Windows: </a:t>
            </a:r>
            <a:r>
              <a:rPr lang="en-US" sz="4000" dirty="0" smtClean="0"/>
              <a:t>$750+ each</a:t>
            </a:r>
          </a:p>
        </p:txBody>
      </p:sp>
    </p:spTree>
    <p:extLst>
      <p:ext uri="{BB962C8B-B14F-4D97-AF65-F5344CB8AC3E}">
        <p14:creationId xmlns:p14="http://schemas.microsoft.com/office/powerpoint/2010/main" val="42254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telegraph.co.uk/multimedia/archive/02192/gas-bill_2192876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"/>
          <a:stretch/>
        </p:blipFill>
        <p:spPr bwMode="auto">
          <a:xfrm>
            <a:off x="152400" y="152400"/>
            <a:ext cx="5462361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ltiply 1"/>
          <p:cNvSpPr/>
          <p:nvPr/>
        </p:nvSpPr>
        <p:spPr>
          <a:xfrm>
            <a:off x="762000" y="-990600"/>
            <a:ext cx="7239000" cy="7696200"/>
          </a:xfrm>
          <a:prstGeom prst="mathMultiply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5029200"/>
            <a:ext cx="7924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Save Money on Fuel Bills</a:t>
            </a:r>
          </a:p>
          <a:p>
            <a:endParaRPr lang="en-US" sz="3200" b="1" dirty="0" smtClean="0"/>
          </a:p>
          <a:p>
            <a:r>
              <a:rPr lang="en-US" sz="3200" dirty="0" smtClean="0"/>
              <a:t>Expect a 10-20% reduction in your first winter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5486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Cozy &amp; Comfortable!</a:t>
            </a:r>
          </a:p>
          <a:p>
            <a:endParaRPr lang="en-US" sz="2800" dirty="0" smtClean="0"/>
          </a:p>
          <a:p>
            <a:r>
              <a:rPr lang="en-US" sz="2800" dirty="0" smtClean="0"/>
              <a:t>“</a:t>
            </a:r>
            <a:r>
              <a:rPr lang="en-US" sz="2800" dirty="0"/>
              <a:t>It is simply amazing!  </a:t>
            </a:r>
            <a:r>
              <a:rPr lang="en-US" sz="2800" dirty="0" smtClean="0"/>
              <a:t>Last winter, this </a:t>
            </a:r>
            <a:r>
              <a:rPr lang="en-US" sz="2800" dirty="0"/>
              <a:t>kind of weather </a:t>
            </a:r>
            <a:r>
              <a:rPr lang="en-US" sz="2800" dirty="0" smtClean="0"/>
              <a:t>would </a:t>
            </a:r>
            <a:r>
              <a:rPr lang="en-US" sz="2800" dirty="0"/>
              <a:t>have kept me covered in piles of blankets in a chair with no courage to venture </a:t>
            </a:r>
            <a:r>
              <a:rPr lang="en-US" sz="2800" dirty="0" smtClean="0"/>
              <a:t>out! I didn’t think </a:t>
            </a:r>
            <a:r>
              <a:rPr lang="en-US" sz="2800" dirty="0"/>
              <a:t>it would make </a:t>
            </a:r>
            <a:r>
              <a:rPr lang="en-US" sz="2800" dirty="0" smtClean="0"/>
              <a:t>much </a:t>
            </a:r>
            <a:r>
              <a:rPr lang="en-US" sz="2800" dirty="0"/>
              <a:t>of a difference </a:t>
            </a:r>
            <a:r>
              <a:rPr lang="en-US" sz="2800" dirty="0" smtClean="0"/>
              <a:t>as I </a:t>
            </a:r>
            <a:r>
              <a:rPr lang="en-US" sz="2800" dirty="0"/>
              <a:t>already used the plastic.  But it is drastically </a:t>
            </a:r>
            <a:r>
              <a:rPr lang="en-US" sz="2800" dirty="0" smtClean="0"/>
              <a:t>different. I </a:t>
            </a:r>
            <a:r>
              <a:rPr lang="en-US" sz="2800" dirty="0"/>
              <a:t>am very grateful!”</a:t>
            </a:r>
          </a:p>
        </p:txBody>
      </p:sp>
      <p:pic>
        <p:nvPicPr>
          <p:cNvPr id="1026" name="Picture 2" descr="http://www.cozyscutsforkids.com/Portals/0/images/meet_coz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8"/>
          <a:stretch/>
        </p:blipFill>
        <p:spPr bwMode="auto">
          <a:xfrm>
            <a:off x="5851207" y="1143000"/>
            <a:ext cx="304514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-from-space-western.jpg"/>
          <p:cNvPicPr>
            <a:picLocks noChangeAspect="1"/>
          </p:cNvPicPr>
          <p:nvPr/>
        </p:nvPicPr>
        <p:blipFill rotWithShape="1">
          <a:blip r:embed="rId3" cstate="print"/>
          <a:srcRect l="4921" t="4762" r="4446" b="4762"/>
          <a:stretch/>
        </p:blipFill>
        <p:spPr>
          <a:xfrm>
            <a:off x="2547257" y="272141"/>
            <a:ext cx="6215743" cy="6204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2057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Lower CO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emissions </a:t>
            </a:r>
          </a:p>
          <a:p>
            <a:pPr algn="ctr"/>
            <a:r>
              <a:rPr lang="en-US" sz="3200" b="1" dirty="0" smtClean="0"/>
              <a:t>= </a:t>
            </a:r>
          </a:p>
          <a:p>
            <a:pPr algn="ctr"/>
            <a:r>
              <a:rPr lang="en-US" sz="3200" b="1" dirty="0" smtClean="0"/>
              <a:t>Better for Mother Earth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195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4" r="1190" b="6803"/>
          <a:stretch/>
        </p:blipFill>
        <p:spPr bwMode="auto">
          <a:xfrm rot="5400000">
            <a:off x="3227613" y="1366157"/>
            <a:ext cx="6324602" cy="40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295400"/>
            <a:ext cx="2819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Reusable</a:t>
            </a:r>
          </a:p>
          <a:p>
            <a:endParaRPr lang="en-US" sz="3200" b="1" dirty="0"/>
          </a:p>
          <a:p>
            <a:r>
              <a:rPr lang="en-US" sz="3200" dirty="0" smtClean="0"/>
              <a:t>When you’re done with winter, they’re stackable, each with its own unique label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41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nergy efficient window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r="54300" b="20435"/>
          <a:stretch/>
        </p:blipFill>
        <p:spPr bwMode="auto">
          <a:xfrm>
            <a:off x="802942" y="228600"/>
            <a:ext cx="7274258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0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rttec.net/Thermal-Windows/Window_bef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83633"/>
            <a:ext cx="4187825" cy="558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indow_after.jpg (480×64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914400"/>
            <a:ext cx="428625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5867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Before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3149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5407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ergy efficient window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9" r="7089" b="20594"/>
          <a:stretch/>
        </p:blipFill>
        <p:spPr bwMode="auto">
          <a:xfrm>
            <a:off x="1143000" y="126882"/>
            <a:ext cx="7477307" cy="657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3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267200"/>
            <a:ext cx="8153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3200" b="1" dirty="0" smtClean="0"/>
              <a:t>Help for others: </a:t>
            </a:r>
            <a:r>
              <a:rPr lang="en-US" sz="3200" dirty="0" smtClean="0"/>
              <a:t>25-35% of our inserts are given to low income households at no charge.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t="7299" r="26867" b="3281"/>
          <a:stretch/>
        </p:blipFill>
        <p:spPr>
          <a:xfrm rot="5400000">
            <a:off x="2733769" y="9431"/>
            <a:ext cx="4164594" cy="521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457a843-632c-4d09-9a2d-5cedcde50c2e@egg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5" t="14513" r="18091" b="13452"/>
          <a:stretch/>
        </p:blipFill>
        <p:spPr bwMode="auto">
          <a:xfrm>
            <a:off x="5210175" y="0"/>
            <a:ext cx="3933825" cy="359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7dc14776-fe77-4162-9527-79721ef75417@egg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9668" r="16737" b="8165"/>
          <a:stretch/>
        </p:blipFill>
        <p:spPr bwMode="auto">
          <a:xfrm>
            <a:off x="1" y="0"/>
            <a:ext cx="5242854" cy="374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PeterGarrett\Documents\My Documents\WindowDressers\photos\2013-12-11 10.51.4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" t="15779" r="14665" b="10060"/>
          <a:stretch/>
        </p:blipFill>
        <p:spPr bwMode="auto">
          <a:xfrm>
            <a:off x="0" y="3596641"/>
            <a:ext cx="4877414" cy="326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G_2259 (1).JPG"/>
          <p:cNvPicPr>
            <a:picLocks noChangeAspect="1"/>
          </p:cNvPicPr>
          <p:nvPr/>
        </p:nvPicPr>
        <p:blipFill rotWithShape="1">
          <a:blip r:embed="rId7" cstate="print"/>
          <a:srcRect l="28232" t="22109" r="6342" b="10544"/>
          <a:stretch/>
        </p:blipFill>
        <p:spPr>
          <a:xfrm>
            <a:off x="4844143" y="3596640"/>
            <a:ext cx="4299857" cy="32613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01186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Community Builds = Building Community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60305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The Story of Window Dressers</a:t>
            </a:r>
          </a:p>
          <a:p>
            <a:pPr algn="ctr"/>
            <a:r>
              <a:rPr lang="en-US" sz="4400" dirty="0" smtClean="0"/>
              <a:t>A PechaKucha Presentation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798403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PechaKucha is a storytelling </a:t>
            </a:r>
            <a:r>
              <a:rPr lang="en-US" sz="3200" dirty="0" smtClean="0"/>
              <a:t>format</a:t>
            </a:r>
          </a:p>
          <a:p>
            <a:pPr algn="ctr"/>
            <a:r>
              <a:rPr lang="en-US" sz="3200" dirty="0" smtClean="0"/>
              <a:t>20 slides, 20 </a:t>
            </a:r>
            <a:r>
              <a:rPr lang="en-US" sz="3200" dirty="0"/>
              <a:t>seconds </a:t>
            </a:r>
            <a:r>
              <a:rPr lang="en-US" sz="3200" dirty="0" smtClean="0"/>
              <a:t>each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7" y="1479615"/>
            <a:ext cx="8730913" cy="415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65744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Since 2010: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42,567 </a:t>
            </a:r>
            <a:r>
              <a:rPr lang="en-US" sz="2800" dirty="0"/>
              <a:t>inserts </a:t>
            </a:r>
            <a:r>
              <a:rPr lang="en-US" sz="2800" dirty="0" smtClean="0"/>
              <a:t>built to 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Estimated </a:t>
            </a:r>
            <a:r>
              <a:rPr lang="en-US" sz="2800" dirty="0"/>
              <a:t>3.4 million gallons of heating fuel </a:t>
            </a:r>
            <a:r>
              <a:rPr lang="en-US" sz="2800" dirty="0" smtClean="0"/>
              <a:t>saved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Updated </a:t>
            </a:r>
            <a:r>
              <a:rPr lang="en-US" sz="4400" dirty="0" smtClean="0"/>
              <a:t>statistics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505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Looking Ahead!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6482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47 </a:t>
            </a:r>
            <a:r>
              <a:rPr lang="en-US" sz="2800" dirty="0"/>
              <a:t>Community Builds across Maine, Vermont, and </a:t>
            </a:r>
            <a:r>
              <a:rPr lang="en-US" sz="2800" dirty="0" smtClean="0"/>
              <a:t>NH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9,400 inserts this year</a:t>
            </a:r>
            <a:r>
              <a:rPr lang="en-US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705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1" t="10995" r="2857" b="10477"/>
          <a:stretch/>
        </p:blipFill>
        <p:spPr bwMode="auto">
          <a:xfrm>
            <a:off x="685800" y="990600"/>
            <a:ext cx="7870371" cy="5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Enjoy the View all day long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5147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4" y="295128"/>
            <a:ext cx="3910376" cy="31338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79840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www.windowdressers.org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0" y="1315283"/>
            <a:ext cx="3581400" cy="424731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South Portland Local Coordinators</a:t>
            </a:r>
          </a:p>
          <a:p>
            <a:pPr algn="ctr"/>
            <a:endParaRPr lang="en-US" dirty="0"/>
          </a:p>
          <a:p>
            <a:pPr algn="ctr"/>
            <a:r>
              <a:rPr lang="en-US" sz="2800" dirty="0" smtClean="0"/>
              <a:t>Jessica Williams</a:t>
            </a:r>
            <a:endParaRPr lang="en-US" sz="2800" dirty="0"/>
          </a:p>
          <a:p>
            <a:pPr algn="ctr"/>
            <a:r>
              <a:rPr lang="en-US" sz="2800" dirty="0" smtClean="0"/>
              <a:t>207-831-8439</a:t>
            </a:r>
            <a:endParaRPr lang="en-US" sz="2800" dirty="0"/>
          </a:p>
          <a:p>
            <a:pPr algn="ctr"/>
            <a:r>
              <a:rPr lang="en-US" sz="2800" dirty="0" smtClean="0"/>
              <a:t>jsw613@hotmail.com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Taylor Strubell</a:t>
            </a:r>
          </a:p>
          <a:p>
            <a:pPr algn="ctr"/>
            <a:r>
              <a:rPr lang="en-US" sz="2800" dirty="0" smtClean="0"/>
              <a:t>319-230-2227</a:t>
            </a:r>
          </a:p>
          <a:p>
            <a:pPr algn="ctr"/>
            <a:r>
              <a:rPr lang="en-US" sz="2800" dirty="0" smtClean="0"/>
              <a:t>tjstrubell@gmail.com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228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Contact Us!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343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Join Us!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62671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57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Thank You!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03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1639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27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Why insulate your windows?</a:t>
            </a:r>
            <a:endParaRPr lang="en-US" sz="2000" b="1" dirty="0"/>
          </a:p>
        </p:txBody>
      </p:sp>
      <p:pic>
        <p:nvPicPr>
          <p:cNvPr id="3" name="Picture 2" descr="energy efficient window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r="54300" b="20435"/>
          <a:stretch/>
        </p:blipFill>
        <p:spPr bwMode="auto">
          <a:xfrm>
            <a:off x="1142999" y="460316"/>
            <a:ext cx="6929085" cy="53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867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</a:t>
            </a:r>
            <a:r>
              <a:rPr lang="en-US" sz="2400" b="1" dirty="0" smtClean="0"/>
              <a:t>eat </a:t>
            </a:r>
            <a:r>
              <a:rPr lang="en-US" sz="2400" b="1" dirty="0"/>
              <a:t>loss through windows is responsible for 25%–30% of residential heating energy use. </a:t>
            </a:r>
          </a:p>
        </p:txBody>
      </p:sp>
    </p:spTree>
    <p:extLst>
      <p:ext uri="{BB962C8B-B14F-4D97-AF65-F5344CB8AC3E}">
        <p14:creationId xmlns:p14="http://schemas.microsoft.com/office/powerpoint/2010/main" val="4220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taffordarea.saveyourenergy.org.uk/how/insulation/window-heat-los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7"/>
          <a:stretch/>
        </p:blipFill>
        <p:spPr bwMode="auto">
          <a:xfrm>
            <a:off x="838200" y="108043"/>
            <a:ext cx="4451239" cy="674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762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Air Leakage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3048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Conduction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667375" y="3962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Radiation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667375" y="5276195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Convection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191000" y="5537805"/>
            <a:ext cx="381000" cy="100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6324601"/>
            <a:ext cx="1600200" cy="78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Right Arrow 1"/>
          <p:cNvSpPr/>
          <p:nvPr/>
        </p:nvSpPr>
        <p:spPr>
          <a:xfrm>
            <a:off x="4191000" y="304800"/>
            <a:ext cx="1295400" cy="6324600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estofeverythingafter50.com/wp-content/uploads/2013/08/Money-Flying-Out-Wind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7337425" cy="725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5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g-ecx.images-amazon.com/images/G/01/th/aplus/3m/3M-indoor-appl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7" b="2192"/>
          <a:stretch/>
        </p:blipFill>
        <p:spPr bwMode="auto">
          <a:xfrm>
            <a:off x="152400" y="304800"/>
            <a:ext cx="8575675" cy="623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homedepot.com/catalog/productImages/400/1b/1b0b5869-1d2d-4d3b-a228-86a0619439e1_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101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1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said.com/wp-content/uploads/2014/03/accessories-attractive-green-insulated-roman-blind-in-the-lovely-living-room-stunning-window-accessories-using-insulated-roman-blin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4" t="26053"/>
          <a:stretch/>
        </p:blipFill>
        <p:spPr bwMode="auto">
          <a:xfrm>
            <a:off x="152400" y="3058299"/>
            <a:ext cx="4501500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indow Quil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12" y="685800"/>
            <a:ext cx="4290688" cy="474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lampsplus.com/Info-Center/resized-image.ashx/__size/550x0/__key/CommunityServer.Blogs.Components.WeblogFiles/00.00.00.00.20/7411.Super_2D00_Insulating_2D00_Triple_2D00_Cell_2D00_Sha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03150" y="1676400"/>
            <a:ext cx="1935161" cy="1752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Why WindowDressers</a:t>
            </a:r>
          </a:p>
          <a:p>
            <a:pPr algn="ctr"/>
            <a:r>
              <a:rPr lang="en-US" sz="4000" b="1" dirty="0" smtClean="0"/>
              <a:t>Insulating Window Inserts?</a:t>
            </a:r>
          </a:p>
          <a:p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812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High Quality Inserts</a:t>
            </a:r>
            <a:endParaRPr lang="en-US" sz="4400" b="1" dirty="0"/>
          </a:p>
        </p:txBody>
      </p:sp>
      <p:pic>
        <p:nvPicPr>
          <p:cNvPr id="5122" name="Picture 2" descr="https://environment7.uwe.ac.uk/resources/constructionsample/Conweb/walls/resources/drawings/wallsec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7" t="35950" r="36971" b="26960"/>
          <a:stretch/>
        </p:blipFill>
        <p:spPr bwMode="auto">
          <a:xfrm>
            <a:off x="5178399" y="1143000"/>
            <a:ext cx="3356001" cy="541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5000" y="1600200"/>
            <a:ext cx="1524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72200" y="1752600"/>
            <a:ext cx="152400" cy="419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72400" y="1295400"/>
            <a:ext cx="15240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6399" y="1317171"/>
            <a:ext cx="152400" cy="49530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6399" y="1295400"/>
            <a:ext cx="152400" cy="5116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65684" y="5812971"/>
            <a:ext cx="152400" cy="5116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286000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Three sealed, insulating air </a:t>
            </a:r>
            <a:r>
              <a:rPr lang="en-US" sz="3200" b="1" dirty="0" smtClean="0"/>
              <a:t>spaces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Reduce/eliminate</a:t>
            </a:r>
            <a:r>
              <a:rPr lang="en-US" sz="3200" b="1" dirty="0"/>
              <a:t> </a:t>
            </a:r>
            <a:r>
              <a:rPr lang="en-US" sz="3200" b="1" dirty="0" smtClean="0"/>
              <a:t>condensation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3199" y="2438400"/>
            <a:ext cx="61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484799" y="4267200"/>
            <a:ext cx="61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235799" y="3103840"/>
            <a:ext cx="61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67400" y="2700010"/>
            <a:ext cx="533400" cy="2616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941884" y="3365450"/>
            <a:ext cx="33361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905500" y="4343400"/>
            <a:ext cx="723900" cy="1977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8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18985</TotalTime>
  <Words>407</Words>
  <Application>Microsoft Office PowerPoint</Application>
  <PresentationFormat>On-screen Show (4:3)</PresentationFormat>
  <Paragraphs>96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Garrett</dc:creator>
  <cp:lastModifiedBy>Jessica</cp:lastModifiedBy>
  <cp:revision>119</cp:revision>
  <dcterms:created xsi:type="dcterms:W3CDTF">2014-03-30T18:43:07Z</dcterms:created>
  <dcterms:modified xsi:type="dcterms:W3CDTF">2021-03-24T20:15:23Z</dcterms:modified>
</cp:coreProperties>
</file>