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" name="Shape 1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526795" y="1497159"/>
            <a:ext cx="7772401" cy="90545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pic>
        <p:nvPicPr>
          <p:cNvPr id="12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2457" y="609540"/>
            <a:ext cx="3222507" cy="95453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461008" y="3533893"/>
            <a:ext cx="6858001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 hasCustomPrompt="1"/>
          </p:nvPr>
        </p:nvSpPr>
        <p:spPr>
          <a:xfrm>
            <a:off x="4933950" y="926123"/>
            <a:ext cx="3846315" cy="655322"/>
          </a:xfrm>
          <a:prstGeom prst="rect">
            <a:avLst/>
          </a:prstGeom>
        </p:spPr>
        <p:txBody>
          <a:bodyPr anchor="ctr"/>
          <a:lstStyle>
            <a:lvl1pPr defTabSz="306467">
              <a:lnSpc>
                <a:spcPct val="80000"/>
              </a:lnSpc>
              <a:defRPr spc="-30" sz="29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marL="733425" indent="-276225" defTabSz="306467">
              <a:lnSpc>
                <a:spcPct val="80000"/>
              </a:lnSpc>
              <a:defRPr spc="-30" sz="29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marL="1245869" indent="-331469" defTabSz="306467">
              <a:lnSpc>
                <a:spcPct val="80000"/>
              </a:lnSpc>
              <a:defRPr spc="-30" sz="29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marL="1739900" indent="-368300" defTabSz="306467">
              <a:lnSpc>
                <a:spcPct val="80000"/>
              </a:lnSpc>
              <a:defRPr spc="-30" sz="29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marL="2197100" indent="-368300" defTabSz="306467">
              <a:lnSpc>
                <a:spcPct val="80000"/>
              </a:lnSpc>
              <a:defRPr spc="-30" sz="29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4" name="Blue-footed booby bird on sand"/>
          <p:cNvSpPr/>
          <p:nvPr>
            <p:ph type="pic" idx="21"/>
          </p:nvPr>
        </p:nvSpPr>
        <p:spPr>
          <a:xfrm>
            <a:off x="0" y="-335892"/>
            <a:ext cx="4573781" cy="75297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5" name="Line"/>
          <p:cNvSpPr/>
          <p:nvPr/>
        </p:nvSpPr>
        <p:spPr>
          <a:xfrm>
            <a:off x="238125" y="6096000"/>
            <a:ext cx="866775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6" name="Line"/>
          <p:cNvSpPr/>
          <p:nvPr/>
        </p:nvSpPr>
        <p:spPr>
          <a:xfrm>
            <a:off x="239678" y="346454"/>
            <a:ext cx="866775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Slide Title"/>
          <p:cNvSpPr txBox="1"/>
          <p:nvPr>
            <p:ph type="title" hasCustomPrompt="1"/>
          </p:nvPr>
        </p:nvSpPr>
        <p:spPr>
          <a:xfrm>
            <a:off x="4933950" y="432405"/>
            <a:ext cx="3846315" cy="65405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Slide Title </a:t>
            </a:r>
          </a:p>
        </p:txBody>
      </p:sp>
      <p:sp>
        <p:nvSpPr>
          <p:cNvPr id="98" name="Body Level One…"/>
          <p:cNvSpPr txBox="1"/>
          <p:nvPr>
            <p:ph type="body" sz="half" idx="22" hasCustomPrompt="1"/>
          </p:nvPr>
        </p:nvSpPr>
        <p:spPr>
          <a:xfrm>
            <a:off x="4933950" y="1952219"/>
            <a:ext cx="3846315" cy="3651656"/>
          </a:xfrm>
          <a:prstGeom prst="rect">
            <a:avLst/>
          </a:prstGeom>
        </p:spPr>
        <p:txBody>
          <a:bodyPr/>
          <a:lstStyle>
            <a:lvl1pPr marL="171450" indent="-171450" defTabSz="309563">
              <a:lnSpc>
                <a:spcPct val="80000"/>
              </a:lnSpc>
              <a:spcBef>
                <a:spcPts val="1300"/>
              </a:spcBef>
              <a:buClr>
                <a:schemeClr val="accent1"/>
              </a:buClr>
              <a:defRPr spc="-100" sz="1500"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/>
          <p:nvPr>
            <p:ph type="title"/>
          </p:nvPr>
        </p:nvSpPr>
        <p:spPr>
          <a:xfrm>
            <a:off x="744630" y="365126"/>
            <a:ext cx="7654740" cy="1325564"/>
          </a:xfrm>
          <a:prstGeom prst="rect">
            <a:avLst/>
          </a:prstGeom>
        </p:spPr>
        <p:txBody>
          <a:bodyPr lIns="40323" tIns="40323" rIns="40323" bIns="40323" anchor="t"/>
          <a:lstStyle>
            <a:lvl1pPr defTabSz="806823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idx="1"/>
          </p:nvPr>
        </p:nvSpPr>
        <p:spPr>
          <a:xfrm>
            <a:off x="744630" y="1825627"/>
            <a:ext cx="7664825" cy="4437530"/>
          </a:xfrm>
          <a:prstGeom prst="rect">
            <a:avLst/>
          </a:prstGeom>
        </p:spPr>
        <p:txBody>
          <a:bodyPr lIns="40323" tIns="40323" rIns="40323" bIns="40323"/>
          <a:lstStyle>
            <a:lvl1pPr marL="386079" indent="-284479" defTabSz="806823">
              <a:spcBef>
                <a:spcPts val="900"/>
              </a:spcBef>
              <a:buClr>
                <a:srgbClr val="000000"/>
              </a:buClr>
              <a:buSzPts val="1600"/>
              <a:defRPr sz="1600"/>
            </a:lvl1pPr>
            <a:lvl2pPr marL="843280" indent="-284480" defTabSz="806823">
              <a:spcBef>
                <a:spcPts val="900"/>
              </a:spcBef>
              <a:buClr>
                <a:srgbClr val="000000"/>
              </a:buClr>
              <a:buSzPts val="1600"/>
              <a:defRPr sz="1600"/>
            </a:lvl2pPr>
            <a:lvl3pPr marL="1300480" indent="-284480" defTabSz="806823">
              <a:spcBef>
                <a:spcPts val="900"/>
              </a:spcBef>
              <a:buClr>
                <a:srgbClr val="000000"/>
              </a:buClr>
              <a:buSzPts val="1600"/>
              <a:defRPr sz="1600"/>
            </a:lvl3pPr>
            <a:lvl4pPr marL="1757679" indent="-284479" defTabSz="806823">
              <a:spcBef>
                <a:spcPts val="900"/>
              </a:spcBef>
              <a:buClr>
                <a:srgbClr val="000000"/>
              </a:buClr>
              <a:buSzPts val="1600"/>
              <a:defRPr sz="1600"/>
            </a:lvl4pPr>
            <a:lvl5pPr marL="2214879" indent="-284479" defTabSz="806823">
              <a:spcBef>
                <a:spcPts val="900"/>
              </a:spcBef>
              <a:buClr>
                <a:srgbClr val="000000"/>
              </a:buClr>
              <a:buSzPts val="1600"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8164411" y="6431455"/>
            <a:ext cx="234958" cy="214916"/>
          </a:xfrm>
          <a:prstGeom prst="rect">
            <a:avLst/>
          </a:prstGeom>
        </p:spPr>
        <p:txBody>
          <a:bodyPr lIns="40323" tIns="40323" rIns="40323" bIns="40323"/>
          <a:lstStyle>
            <a:lvl1pPr defTabSz="806823"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ext Placeholder 4"/>
          <p:cNvSpPr/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3"/>
          <p:cNvSpPr/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4" name="Picture Placeholder 2"/>
          <p:cNvSpPr/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tif"/><Relationship Id="rId3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hyperlink" Target="mailto:david.Cherry@DVFiber.net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744" y="1668481"/>
            <a:ext cx="7659596" cy="2268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Double-tap to edit"/>
          <p:cNvSpPr txBox="1"/>
          <p:nvPr>
            <p:ph type="title"/>
          </p:nvPr>
        </p:nvSpPr>
        <p:spPr>
          <a:xfrm>
            <a:off x="628650" y="226635"/>
            <a:ext cx="7886700" cy="13255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" y="226635"/>
            <a:ext cx="3185375" cy="94353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Vision and Principles Affordability…"/>
          <p:cNvSpPr txBox="1"/>
          <p:nvPr>
            <p:ph type="body" idx="1"/>
          </p:nvPr>
        </p:nvSpPr>
        <p:spPr>
          <a:xfrm>
            <a:off x="808445" y="1335627"/>
            <a:ext cx="7886701" cy="4351338"/>
          </a:xfrm>
          <a:prstGeom prst="rect">
            <a:avLst/>
          </a:prstGeom>
        </p:spPr>
        <p:txBody>
          <a:bodyPr/>
          <a:lstStyle/>
          <a:p>
            <a:pPr marL="0" indent="0" algn="ctr" defTabSz="886968">
              <a:spcBef>
                <a:spcPts val="900"/>
              </a:spcBef>
              <a:buSzTx/>
              <a:buFontTx/>
              <a:buNone/>
              <a:defRPr sz="3783"/>
            </a:pPr>
            <a:r>
              <a:t>Vision and Principles </a:t>
            </a:r>
            <a:r>
              <a:rPr b="1"/>
              <a:t>Affordability</a:t>
            </a:r>
          </a:p>
          <a:p>
            <a:pPr marL="0" indent="0" defTabSz="886968">
              <a:spcBef>
                <a:spcPts val="900"/>
              </a:spcBef>
              <a:buSzTx/>
              <a:buFontTx/>
              <a:buNone/>
              <a:defRPr sz="2716"/>
            </a:pPr>
          </a:p>
          <a:p>
            <a:pPr marL="221742" indent="-221742" defTabSz="886968">
              <a:spcBef>
                <a:spcPts val="900"/>
              </a:spcBef>
              <a:defRPr sz="2716"/>
            </a:pPr>
            <a:r>
              <a:rPr b="1"/>
              <a:t>Cost should not be a barrier</a:t>
            </a:r>
            <a:r>
              <a:t> for any Vermonter who wants to connect to the internet. </a:t>
            </a:r>
          </a:p>
          <a:p>
            <a:pPr marL="0" indent="0" defTabSz="886968">
              <a:spcBef>
                <a:spcPts val="900"/>
              </a:spcBef>
              <a:buSzTx/>
              <a:buFontTx/>
              <a:buNone/>
              <a:defRPr sz="2716"/>
            </a:pPr>
            <a:r>
              <a:t>	The design minimizes capital and operating costs</a:t>
            </a:r>
          </a:p>
          <a:p>
            <a:pPr marL="0" indent="0" defTabSz="886968">
              <a:spcBef>
                <a:spcPts val="900"/>
              </a:spcBef>
              <a:buSzTx/>
              <a:buFontTx/>
              <a:buNone/>
              <a:defRPr sz="2716"/>
            </a:pPr>
            <a:r>
              <a:t>	Long useful lifespan</a:t>
            </a:r>
          </a:p>
          <a:p>
            <a:pPr marL="0" indent="0" defTabSz="886968">
              <a:spcBef>
                <a:spcPts val="900"/>
              </a:spcBef>
              <a:buSzTx/>
              <a:buFontTx/>
              <a:buNone/>
              <a:defRPr sz="2716"/>
            </a:pPr>
            <a:r>
              <a:t>	Low-cost upgrade paths to meet future demands</a:t>
            </a:r>
          </a:p>
          <a:p>
            <a:pPr marL="0" indent="0" defTabSz="886968">
              <a:spcBef>
                <a:spcPts val="900"/>
              </a:spcBef>
              <a:buSzTx/>
              <a:buFontTx/>
              <a:buNone/>
              <a:defRPr sz="2716"/>
            </a:pPr>
            <a:r>
              <a:t>	Not encumbered by profit mandate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ouble-tap to edit"/>
          <p:cNvSpPr txBox="1"/>
          <p:nvPr>
            <p:ph type="title"/>
          </p:nvPr>
        </p:nvSpPr>
        <p:spPr>
          <a:xfrm>
            <a:off x="976665" y="249350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8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6665" y="249350"/>
            <a:ext cx="3185375" cy="94353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Vision and Principles Reliability…"/>
          <p:cNvSpPr txBox="1"/>
          <p:nvPr>
            <p:ph type="body" idx="1"/>
          </p:nvPr>
        </p:nvSpPr>
        <p:spPr>
          <a:xfrm>
            <a:off x="1217314" y="1253331"/>
            <a:ext cx="7886701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3900"/>
            </a:pPr>
            <a:r>
              <a:t>Vision and Principles </a:t>
            </a:r>
            <a:r>
              <a:rPr b="1"/>
              <a:t>Reliability</a:t>
            </a:r>
          </a:p>
          <a:p>
            <a:pPr marL="0" indent="0">
              <a:buSzTx/>
              <a:buFontTx/>
              <a:buNone/>
            </a:pPr>
          </a:p>
          <a:p>
            <a:pPr/>
            <a:r>
              <a:t>The </a:t>
            </a:r>
            <a:r>
              <a:rPr b="1"/>
              <a:t>infrastructure will be reliable and resilient</a:t>
            </a:r>
            <a:r>
              <a:t>, designed to withstand equipment failures, power outages, natural disasters, or man-made disasters unique to Vermont’s topography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Double-tap to edit"/>
          <p:cNvSpPr txBox="1"/>
          <p:nvPr>
            <p:ph type="title"/>
          </p:nvPr>
        </p:nvSpPr>
        <p:spPr>
          <a:xfrm>
            <a:off x="976665" y="249350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2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6665" y="249350"/>
            <a:ext cx="3185375" cy="94353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Vision and Principles Privacy…"/>
          <p:cNvSpPr txBox="1"/>
          <p:nvPr>
            <p:ph type="body" idx="1"/>
          </p:nvPr>
        </p:nvSpPr>
        <p:spPr>
          <a:xfrm>
            <a:off x="518498" y="1974410"/>
            <a:ext cx="7886701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3900"/>
            </a:pPr>
            <a:r>
              <a:t>Vision and Principles </a:t>
            </a:r>
            <a:r>
              <a:rPr b="1"/>
              <a:t>Privacy</a:t>
            </a:r>
          </a:p>
          <a:p>
            <a:pPr marL="0" indent="0">
              <a:buSzTx/>
              <a:buFontTx/>
              <a:buNone/>
            </a:pPr>
          </a:p>
          <a:p>
            <a:pPr/>
            <a:r>
              <a:t>Vermonters must be able to determine how their data is or is not used. Our network will support </a:t>
            </a:r>
            <a:r>
              <a:rPr b="1"/>
              <a:t>net neutrality</a:t>
            </a:r>
            <a:r>
              <a:t>. The </a:t>
            </a:r>
            <a:r>
              <a:rPr b="1"/>
              <a:t>network’s components will be secured</a:t>
            </a:r>
            <a:r>
              <a:t> against physical and electronic threats.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51" y="276462"/>
            <a:ext cx="2176940" cy="644367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extBox 2"/>
          <p:cNvSpPr txBox="1"/>
          <p:nvPr/>
        </p:nvSpPr>
        <p:spPr>
          <a:xfrm>
            <a:off x="2469273" y="1026113"/>
            <a:ext cx="4555646" cy="50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300">
                <a:solidFill>
                  <a:srgbClr val="0070C0"/>
                </a:solidFill>
              </a:defRPr>
            </a:lvl1pPr>
          </a:lstStyle>
          <a:p>
            <a:pPr/>
            <a:r>
              <a:t>Accomplishments to Date</a:t>
            </a:r>
          </a:p>
        </p:txBody>
      </p:sp>
      <p:sp>
        <p:nvSpPr>
          <p:cNvPr id="167" name="TextBox 3"/>
          <p:cNvSpPr txBox="1"/>
          <p:nvPr/>
        </p:nvSpPr>
        <p:spPr>
          <a:xfrm>
            <a:off x="322629" y="1851696"/>
            <a:ext cx="8498742" cy="394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Pre-construction efforts</a:t>
            </a:r>
          </a:p>
          <a:p>
            <a:pPr marL="381000" indent="-381000">
              <a:buSzPct val="100000"/>
              <a:buFont typeface="Arial"/>
              <a:buChar char="•"/>
              <a:defRPr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$4.1M pre-construction grant</a:t>
            </a:r>
          </a:p>
          <a:p>
            <a:pPr marL="190500" indent="-190500">
              <a:buSzPct val="100000"/>
              <a:buFont typeface="Arial"/>
              <a:buChar char="•"/>
              <a:defRPr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</a:p>
          <a:p>
            <a:pPr marL="381000" indent="-381000">
              <a:buSzPct val="100000"/>
              <a:buFont typeface="Arial"/>
              <a:buChar char="•"/>
              <a:defRPr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Organizational infrastructure built: legal, accounting, auditing, technical and business consulting, grant management/reporting</a:t>
            </a:r>
          </a:p>
          <a:p>
            <a:pPr marL="190500" indent="-190500">
              <a:buSzPct val="100000"/>
              <a:buFont typeface="Arial"/>
              <a:buChar char="•"/>
              <a:defRPr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</a:p>
          <a:p>
            <a:pPr marL="381000" indent="-381000">
              <a:buSzPct val="100000"/>
              <a:buFont typeface="Arial"/>
              <a:buChar char="•"/>
              <a:defRPr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Completed detailed contract negotiations with Great Works Internet (GWI):</a:t>
            </a:r>
          </a:p>
          <a:p>
            <a:pPr lvl="1" marL="838200" indent="-381000">
              <a:buSzPct val="100000"/>
              <a:buFont typeface="Arial"/>
              <a:buChar char="•"/>
              <a:defRPr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planning, pre-construction, construction, operations, maintenance,</a:t>
            </a:r>
          </a:p>
          <a:p>
            <a:pPr lvl="1" marL="838200" indent="-381000">
              <a:buSzPct val="100000"/>
              <a:buFont typeface="Arial"/>
              <a:buChar char="•"/>
              <a:defRPr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customer connection, and ISP services, and Voice over Internet Protocol (VoIP) (pending)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94" y="246525"/>
            <a:ext cx="2176941" cy="64436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Box 2"/>
          <p:cNvSpPr txBox="1"/>
          <p:nvPr/>
        </p:nvSpPr>
        <p:spPr>
          <a:xfrm>
            <a:off x="2620150" y="246525"/>
            <a:ext cx="4650394" cy="50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300">
                <a:solidFill>
                  <a:srgbClr val="0070C0"/>
                </a:solidFill>
              </a:defRPr>
            </a:lvl1pPr>
          </a:lstStyle>
          <a:p>
            <a:pPr/>
            <a:r>
              <a:t>Accomplishments to Date </a:t>
            </a:r>
          </a:p>
        </p:txBody>
      </p:sp>
      <p:pic>
        <p:nvPicPr>
          <p:cNvPr id="17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96286" y="1171027"/>
            <a:ext cx="4403901" cy="536070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extBox 4"/>
          <p:cNvSpPr txBox="1"/>
          <p:nvPr/>
        </p:nvSpPr>
        <p:spPr>
          <a:xfrm>
            <a:off x="254748" y="966794"/>
            <a:ext cx="3776087" cy="6629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b="1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High-level design completed;</a:t>
            </a:r>
          </a:p>
          <a:p>
            <a:pPr lvl="1" marL="800100" indent="-342900">
              <a:buSzPct val="100000"/>
              <a:buFont typeface="Arial"/>
              <a:buChar char="•"/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Ring architecture</a:t>
            </a:r>
          </a:p>
          <a:p>
            <a:pPr lvl="1" marL="800100" indent="-342900">
              <a:buSzPct val="100000"/>
              <a:buFont typeface="Arial"/>
              <a:buChar char="•"/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6 core transport networks</a:t>
            </a:r>
          </a:p>
          <a:p>
            <a:pPr marL="171450" indent="-171450">
              <a:buSzPct val="100000"/>
              <a:buFont typeface="Arial"/>
              <a:buChar char="•"/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</a:p>
          <a:p>
            <a:pPr marL="342900" indent="-342900">
              <a:buSzPct val="100000"/>
              <a:buFont typeface="Arial"/>
              <a:buChar char="•"/>
              <a:defRPr b="1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Detailed design for first 36 months of construction largely completed;</a:t>
            </a:r>
          </a:p>
          <a:p>
            <a:pPr lvl="1" marL="800100" indent="-342900">
              <a:buSzPct val="100000"/>
              <a:buFont typeface="Arial"/>
              <a:buChar char="•"/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3 core transport networks</a:t>
            </a:r>
          </a:p>
          <a:p>
            <a:pPr lvl="1" marL="800100" indent="-342900">
              <a:buSzPct val="100000"/>
              <a:buFont typeface="Arial"/>
              <a:buChar char="•"/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Fiber  service areas (FSAs)      </a:t>
            </a:r>
          </a:p>
          <a:p>
            <a:pPr lvl="1"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      	     Fiber distribution hub     </a:t>
            </a:r>
          </a:p>
          <a:p>
            <a:pPr lvl="1"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	     Multiport service</a:t>
            </a:r>
          </a:p>
          <a:p>
            <a:pPr lvl="1"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     	     terminals </a:t>
            </a:r>
          </a:p>
          <a:p>
            <a:pPr lvl="1"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• 	On-going design</a:t>
            </a:r>
          </a:p>
          <a:p>
            <a:pPr lvl="1"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	     7 completed </a:t>
            </a:r>
          </a:p>
          <a:p>
            <a:pPr lvl="1"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	     150+ planned</a:t>
            </a:r>
          </a:p>
          <a:p>
            <a:pPr lvl="1"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</a:p>
          <a:p>
            <a:pPr lvl="1" marL="742950" indent="-285750">
              <a:buSzPct val="100000"/>
              <a:buFont typeface="Arial"/>
              <a:buChar char="•"/>
              <a:defRPr b="1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Windham FSAs in northern and central rings.</a:t>
            </a:r>
          </a:p>
          <a:p>
            <a:pPr lvl="1">
              <a:defRPr sz="21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	</a:t>
            </a:r>
          </a:p>
          <a:p>
            <a:pPr lvl="2" marL="1257300" indent="-342900">
              <a:buSzPct val="100000"/>
              <a:buFont typeface="Arial"/>
              <a:buChar char="•"/>
              <a:defRPr sz="21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</a:p>
        </p:txBody>
      </p:sp>
      <p:sp>
        <p:nvSpPr>
          <p:cNvPr id="173" name="TextBox 5"/>
          <p:cNvSpPr txBox="1"/>
          <p:nvPr/>
        </p:nvSpPr>
        <p:spPr>
          <a:xfrm>
            <a:off x="5603182" y="1008049"/>
            <a:ext cx="278563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Notional Architecture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silient &amp; Redundant"/>
          <p:cNvSpPr txBox="1"/>
          <p:nvPr>
            <p:ph type="title"/>
          </p:nvPr>
        </p:nvSpPr>
        <p:spPr>
          <a:xfrm>
            <a:off x="4042064" y="621902"/>
            <a:ext cx="4738201" cy="847467"/>
          </a:xfrm>
          <a:prstGeom prst="rect">
            <a:avLst/>
          </a:prstGeom>
        </p:spPr>
        <p:txBody>
          <a:bodyPr/>
          <a:lstStyle>
            <a:lvl1pPr algn="ctr" defTabSz="817244">
              <a:defRPr b="1" sz="4000"/>
            </a:lvl1pPr>
          </a:lstStyle>
          <a:p>
            <a:pPr/>
            <a:r>
              <a:t>Resilient Design</a:t>
            </a:r>
          </a:p>
        </p:txBody>
      </p:sp>
      <p:sp>
        <p:nvSpPr>
          <p:cNvPr id="176" name="Network design includes 3 fiber rings to provide diversity and redundancy for the core network nodes, and 3 network ingress/egress points.…"/>
          <p:cNvSpPr txBox="1"/>
          <p:nvPr>
            <p:ph type="body" sz="half" idx="1"/>
          </p:nvPr>
        </p:nvSpPr>
        <p:spPr>
          <a:xfrm>
            <a:off x="4042064" y="1735282"/>
            <a:ext cx="4738201" cy="3751118"/>
          </a:xfrm>
          <a:prstGeom prst="rect">
            <a:avLst/>
          </a:prstGeom>
        </p:spPr>
        <p:txBody>
          <a:bodyPr anchor="t"/>
          <a:lstStyle/>
          <a:p>
            <a:pPr marL="171450" indent="-171450" defTabSz="309563">
              <a:spcBef>
                <a:spcPts val="1300"/>
              </a:spcBef>
              <a:buClr>
                <a:schemeClr val="accent1"/>
              </a:buClr>
              <a:defRPr spc="-100" sz="24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The network will tolerate fiber cuts at its various sections with little impact on services; </a:t>
            </a:r>
            <a:endParaRPr spc="-16" sz="1500"/>
          </a:p>
          <a:p>
            <a:pPr marL="171450" indent="-171450" defTabSz="309563">
              <a:spcBef>
                <a:spcPts val="1300"/>
              </a:spcBef>
              <a:buClr>
                <a:schemeClr val="accent1"/>
              </a:buClr>
              <a:defRPr spc="-100" sz="24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Internet services will be delivered using routers in the core points of presence (POPs);  </a:t>
            </a:r>
            <a:endParaRPr spc="-16" sz="1500"/>
          </a:p>
          <a:p>
            <a:pPr marL="171450" indent="-171450" defTabSz="309563">
              <a:spcBef>
                <a:spcPts val="1300"/>
              </a:spcBef>
              <a:buClr>
                <a:schemeClr val="accent1"/>
              </a:buClr>
              <a:defRPr spc="-100" sz="24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Batteries can run the facility for 8 to 24 hours. In addition, core sites will have automatic generator systems.</a:t>
            </a:r>
          </a:p>
        </p:txBody>
      </p:sp>
      <p:pic>
        <p:nvPicPr>
          <p:cNvPr id="177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176940" cy="644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7358" y="2378492"/>
            <a:ext cx="1959163" cy="344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extBox 4"/>
          <p:cNvSpPr txBox="1"/>
          <p:nvPr/>
        </p:nvSpPr>
        <p:spPr>
          <a:xfrm>
            <a:off x="750506" y="808832"/>
            <a:ext cx="2567432" cy="949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t>Access POP</a:t>
            </a:r>
          </a:p>
          <a:p>
            <a:pPr algn="ctr">
              <a:defRPr sz="2000"/>
            </a:pPr>
            <a:r>
              <a:t>connects core transport network to the Internet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Box 7"/>
          <p:cNvSpPr txBox="1"/>
          <p:nvPr/>
        </p:nvSpPr>
        <p:spPr>
          <a:xfrm>
            <a:off x="742368" y="1685000"/>
            <a:ext cx="2225733" cy="1209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Fiber distribution hub</a:t>
            </a:r>
          </a:p>
          <a:p>
            <a:pPr/>
            <a:r>
              <a:t>connects field service areas to the access network.</a:t>
            </a:r>
          </a:p>
        </p:txBody>
      </p:sp>
      <p:pic>
        <p:nvPicPr>
          <p:cNvPr id="182" name="Picture Placeholder 8" descr="Picture Placeholder 8"/>
          <p:cNvPicPr>
            <a:picLocks noChangeAspect="1"/>
          </p:cNvPicPr>
          <p:nvPr/>
        </p:nvPicPr>
        <p:blipFill>
          <a:blip r:embed="rId2">
            <a:extLst/>
          </a:blip>
          <a:srcRect l="18771" t="0" r="18771" b="0"/>
          <a:stretch>
            <a:fillRect/>
          </a:stretch>
        </p:blipFill>
        <p:spPr>
          <a:xfrm>
            <a:off x="1077558" y="3243402"/>
            <a:ext cx="1555536" cy="256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8119" y="3212887"/>
            <a:ext cx="2199044" cy="262246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4"/>
          <p:cNvSpPr txBox="1"/>
          <p:nvPr/>
        </p:nvSpPr>
        <p:spPr>
          <a:xfrm>
            <a:off x="4959045" y="1728988"/>
            <a:ext cx="256985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Utility Pole Mounted</a:t>
            </a:r>
          </a:p>
          <a:p>
            <a:pPr algn="ctr"/>
            <a:r>
              <a:t>Multiport Service Terminal</a:t>
            </a:r>
          </a:p>
        </p:txBody>
      </p:sp>
      <p:sp>
        <p:nvSpPr>
          <p:cNvPr id="185" name="TextBox 6"/>
          <p:cNvSpPr txBox="1"/>
          <p:nvPr/>
        </p:nvSpPr>
        <p:spPr>
          <a:xfrm>
            <a:off x="4628955" y="2383303"/>
            <a:ext cx="3437370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Connects your home to the Internet</a:t>
            </a:r>
          </a:p>
        </p:txBody>
      </p:sp>
      <p:sp>
        <p:nvSpPr>
          <p:cNvPr id="186" name="Double-tap to edit"/>
          <p:cNvSpPr txBox="1"/>
          <p:nvPr>
            <p:ph type="title" idx="4294967295"/>
          </p:nvPr>
        </p:nvSpPr>
        <p:spPr>
          <a:xfrm>
            <a:off x="984449" y="179297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7" name="P 2" descr="P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4449" y="179297"/>
            <a:ext cx="3185375" cy="943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51" y="276462"/>
            <a:ext cx="2176940" cy="644367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extBox 2"/>
          <p:cNvSpPr txBox="1"/>
          <p:nvPr/>
        </p:nvSpPr>
        <p:spPr>
          <a:xfrm>
            <a:off x="2469273" y="1026113"/>
            <a:ext cx="4555646" cy="50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300">
                <a:solidFill>
                  <a:srgbClr val="0070C0"/>
                </a:solidFill>
              </a:defRPr>
            </a:lvl1pPr>
          </a:lstStyle>
          <a:p>
            <a:pPr/>
            <a:r>
              <a:t>Accomplishments to Date</a:t>
            </a:r>
          </a:p>
        </p:txBody>
      </p:sp>
      <p:sp>
        <p:nvSpPr>
          <p:cNvPr id="191" name="TextBox 3"/>
          <p:cNvSpPr txBox="1"/>
          <p:nvPr/>
        </p:nvSpPr>
        <p:spPr>
          <a:xfrm>
            <a:off x="322629" y="1851696"/>
            <a:ext cx="8498742" cy="279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Pre-construction efforts</a:t>
            </a:r>
          </a:p>
          <a:p>
            <a:pPr marL="342900" indent="-342900">
              <a:buSzPct val="100000"/>
              <a:buFont typeface="Arial"/>
              <a:buChar char="•"/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Cable purchase: 300 miles of 144, 78, and 24 strand fiber optic cable</a:t>
            </a:r>
          </a:p>
          <a:p>
            <a:pPr marL="171450" indent="-171450">
              <a:buSzPct val="100000"/>
              <a:buFont typeface="Arial"/>
              <a:buChar char="•"/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</a:p>
          <a:p>
            <a:pPr marL="342900" indent="-342900">
              <a:buSzPct val="100000"/>
              <a:buFont typeface="Arial"/>
              <a:buChar char="•"/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Pole make-ready underway</a:t>
            </a:r>
          </a:p>
          <a:p>
            <a:pPr lvl="1" marL="800100" indent="-342900">
              <a:buSzPct val="100000"/>
              <a:buFont typeface="Arial"/>
              <a:buChar char="•"/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inspections, pole preparation, permit fees for 12,000 poles</a:t>
            </a:r>
          </a:p>
          <a:p>
            <a:pPr lvl="1" marL="800100" indent="-342900">
              <a:buSzPct val="100000"/>
              <a:buFont typeface="Arial"/>
              <a:buChar char="•"/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pole replacement for substandard poles</a:t>
            </a:r>
          </a:p>
          <a:p>
            <a:pPr lvl="1" marL="800100" indent="-342900">
              <a:buSzPct val="100000"/>
              <a:buFont typeface="Arial"/>
              <a:buChar char="•"/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one-touch make-ready</a:t>
            </a:r>
          </a:p>
          <a:p>
            <a:pPr lvl="1" marL="800100" indent="-342900">
              <a:buSzPct val="100000"/>
              <a:buFont typeface="Arial"/>
              <a:buChar char="•"/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Green Mountain Power is subsidizing reducing cost per un/underserved location $2K.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94" y="68726"/>
            <a:ext cx="2176941" cy="644366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extBox 2"/>
          <p:cNvSpPr txBox="1"/>
          <p:nvPr/>
        </p:nvSpPr>
        <p:spPr>
          <a:xfrm>
            <a:off x="2175654" y="697804"/>
            <a:ext cx="4650394" cy="50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300">
                <a:solidFill>
                  <a:srgbClr val="0070C0"/>
                </a:solidFill>
              </a:defRPr>
            </a:lvl1pPr>
          </a:lstStyle>
          <a:p>
            <a:pPr/>
            <a:r>
              <a:t>Accomplishments to Date </a:t>
            </a:r>
          </a:p>
        </p:txBody>
      </p:sp>
      <p:sp>
        <p:nvSpPr>
          <p:cNvPr id="195" name="TextBox 5"/>
          <p:cNvSpPr txBox="1"/>
          <p:nvPr/>
        </p:nvSpPr>
        <p:spPr>
          <a:xfrm>
            <a:off x="737671" y="1509739"/>
            <a:ext cx="6770400" cy="3517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endParaRPr sz="800"/>
          </a:p>
          <a:p>
            <a:pPr marL="375046" indent="-375046">
              <a:buSzPct val="100000"/>
              <a:buFont typeface="Arial"/>
              <a:buChar char="•"/>
              <a:defRPr b="1" sz="21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FY 2021 audit completed:</a:t>
            </a:r>
          </a:p>
          <a:p>
            <a:pPr lvl="1" marL="832246" indent="-375046">
              <a:buSzPct val="100000"/>
              <a:buFont typeface="Arial"/>
              <a:buChar char="•"/>
              <a:defRPr sz="21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Favorable opinion: a clean audit;</a:t>
            </a:r>
          </a:p>
          <a:p>
            <a:pPr lvl="1" marL="832246" indent="-375046">
              <a:buSzPct val="100000"/>
              <a:buFont typeface="Arial"/>
              <a:buChar char="•"/>
              <a:defRPr sz="21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Financial controls in place.</a:t>
            </a:r>
          </a:p>
          <a:p>
            <a:pPr>
              <a:defRPr sz="21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</a:p>
          <a:p>
            <a:pPr marL="375046" indent="-375046">
              <a:buSzPct val="100000"/>
              <a:buFont typeface="Arial"/>
              <a:buChar char="•"/>
              <a:defRPr b="1" sz="21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Financial plan developed:</a:t>
            </a:r>
          </a:p>
          <a:p>
            <a:pPr lvl="1" marL="832246" indent="-375046">
              <a:buSzPct val="100000"/>
              <a:buFont typeface="Arial"/>
              <a:buChar char="•"/>
              <a:defRPr sz="21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10-year plan; grant and capital funding</a:t>
            </a:r>
          </a:p>
          <a:p>
            <a:pPr lvl="2" marL="1289446" indent="-375046">
              <a:buSzPct val="100000"/>
              <a:buFont typeface="Arial"/>
              <a:buChar char="•"/>
              <a:defRPr sz="21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 36-month grant funding for construction      for un/underserved locations</a:t>
            </a:r>
          </a:p>
          <a:p>
            <a:pPr lvl="2" marL="1289446" indent="-375046">
              <a:buSzPct val="100000"/>
              <a:buFont typeface="Arial"/>
              <a:buChar char="•"/>
              <a:defRPr sz="21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Capital funding to supplement served locations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688" y="-25014"/>
            <a:ext cx="2176940" cy="644367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extBox 2"/>
          <p:cNvSpPr txBox="1"/>
          <p:nvPr/>
        </p:nvSpPr>
        <p:spPr>
          <a:xfrm>
            <a:off x="2167870" y="728939"/>
            <a:ext cx="4650394" cy="50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300">
                <a:solidFill>
                  <a:srgbClr val="0070C0"/>
                </a:solidFill>
              </a:defRPr>
            </a:lvl1pPr>
          </a:lstStyle>
          <a:p>
            <a:pPr/>
            <a:r>
              <a:t>Accomplishments to Date </a:t>
            </a:r>
          </a:p>
        </p:txBody>
      </p:sp>
      <p:sp>
        <p:nvSpPr>
          <p:cNvPr id="199" name="TextBox 5"/>
          <p:cNvSpPr txBox="1"/>
          <p:nvPr/>
        </p:nvSpPr>
        <p:spPr>
          <a:xfrm>
            <a:off x="302567" y="1210048"/>
            <a:ext cx="6770401" cy="586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</a:p>
          <a:p>
            <a:pPr>
              <a:defRPr sz="8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</a:p>
          <a:p>
            <a:pPr marL="357187" indent="-357187">
              <a:buSzPct val="100000"/>
              <a:buFont typeface="Arial"/>
              <a:buChar char="•"/>
              <a:defRPr b="1"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Policies established</a:t>
            </a:r>
          </a:p>
          <a:p>
            <a:pPr lvl="1" marL="885825" indent="-428625">
              <a:buSzPct val="100000"/>
              <a:buFont typeface="Arial"/>
              <a:buChar char="•"/>
              <a:defRPr b="1"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Connection policy</a:t>
            </a:r>
          </a:p>
          <a:p>
            <a:pPr lvl="2" marL="1343025" indent="-428625">
              <a:buSzPct val="100000"/>
              <a:buFont typeface="Arial"/>
              <a:buChar char="•"/>
              <a:defRPr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Standard connections are free</a:t>
            </a:r>
          </a:p>
          <a:p>
            <a:pPr lvl="2" marL="1343025" indent="-428625">
              <a:buSzPct val="100000"/>
              <a:buFont typeface="Arial"/>
              <a:buChar char="•"/>
              <a:defRPr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Non-standard at cost above standard connection.</a:t>
            </a:r>
          </a:p>
          <a:p>
            <a:pPr lvl="1" marL="885825" indent="-428625">
              <a:buSzPct val="100000"/>
              <a:buFont typeface="Arial"/>
              <a:buChar char="•"/>
              <a:defRPr b="1"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Customer accessibility and affordability policy </a:t>
            </a:r>
          </a:p>
          <a:p>
            <a:pPr lvl="2" marL="1343025" indent="-428625">
              <a:buSzPct val="100000"/>
              <a:buFont typeface="Arial"/>
              <a:buChar char="•"/>
              <a:defRPr b="1"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“Cost should not be a barrier for any resident who wants to connect to the Internet.” </a:t>
            </a:r>
          </a:p>
          <a:p>
            <a:pPr lvl="2" marL="1343025" indent="-428625">
              <a:buSzPct val="100000"/>
              <a:buFont typeface="Arial"/>
              <a:buChar char="•"/>
              <a:defRPr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DVFiber has plans to link customers with assistance for connection and subscription costs;</a:t>
            </a:r>
          </a:p>
          <a:p>
            <a:pPr lvl="2" marL="1343025" indent="-428625">
              <a:buSzPct val="100000"/>
              <a:buFont typeface="Arial"/>
              <a:buChar char="•"/>
              <a:defRPr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Windham donation of ARPA funds could subsidize non-standard connections for low-income households.</a:t>
            </a:r>
          </a:p>
          <a:p>
            <a:pPr>
              <a:defRPr sz="20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0"/>
          <p:cNvSpPr/>
          <p:nvPr/>
        </p:nvSpPr>
        <p:spPr>
          <a:xfrm>
            <a:off x="505673" y="-250685"/>
            <a:ext cx="9141716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TextBox 5"/>
          <p:cNvSpPr txBox="1"/>
          <p:nvPr/>
        </p:nvSpPr>
        <p:spPr>
          <a:xfrm>
            <a:off x="1114396" y="2494450"/>
            <a:ext cx="7551010" cy="356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1" marL="740228" indent="-283028" defTabSz="9144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6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Brief history of </a:t>
            </a:r>
            <a:r>
              <a:rPr b="1">
                <a:solidFill>
                  <a:srgbClr val="2C0977"/>
                </a:solidFill>
              </a:rPr>
              <a:t>DV</a:t>
            </a:r>
            <a:r>
              <a:rPr b="1">
                <a:solidFill>
                  <a:srgbClr val="4E7A27"/>
                </a:solidFill>
              </a:rPr>
              <a:t>Fiber</a:t>
            </a:r>
            <a:endParaRPr b="1">
              <a:solidFill>
                <a:srgbClr val="4E7A27"/>
              </a:solidFill>
            </a:endParaRPr>
          </a:p>
          <a:p>
            <a:pPr lvl="1" marL="740228" indent="-283028" defTabSz="9144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6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Mission statement</a:t>
            </a:r>
          </a:p>
          <a:p>
            <a:pPr lvl="1" marL="740228" indent="-283028" defTabSz="9144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6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Current status</a:t>
            </a:r>
          </a:p>
          <a:p>
            <a:pPr lvl="1" marL="740228" indent="-283028" defTabSz="9144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6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Future plans</a:t>
            </a:r>
          </a:p>
          <a:p>
            <a:pPr lvl="1" marL="740228" indent="-283028" defTabSz="9144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6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Community participation</a:t>
            </a:r>
          </a:p>
        </p:txBody>
      </p:sp>
      <p:pic>
        <p:nvPicPr>
          <p:cNvPr id="121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945" y="597969"/>
            <a:ext cx="3185375" cy="943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merican Rescue Plan Act (ARPA)…"/>
          <p:cNvSpPr txBox="1"/>
          <p:nvPr/>
        </p:nvSpPr>
        <p:spPr>
          <a:xfrm>
            <a:off x="252353" y="74231"/>
            <a:ext cx="8852252" cy="61687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900"/>
            </a:pPr>
          </a:p>
          <a:p>
            <a:pPr>
              <a:defRPr b="1" sz="2900"/>
            </a:pPr>
          </a:p>
          <a:p>
            <a:pPr>
              <a:defRPr b="1" sz="2000"/>
            </a:pPr>
            <a:r>
              <a:t>American Rescue Plan Act (ARPA)</a:t>
            </a:r>
          </a:p>
          <a:p>
            <a:pPr>
              <a:defRPr sz="2000"/>
            </a:pPr>
            <a:r>
              <a:t>The emphasis of DVFiber’s initial network build-out is placed on unserved and underserved areas in member towns. </a:t>
            </a:r>
          </a:p>
          <a:p>
            <a:pPr>
              <a:defRPr sz="2000"/>
            </a:pPr>
            <a:r>
              <a:t>		-Provide an unconstrained donation</a:t>
            </a:r>
          </a:p>
          <a:p>
            <a:pPr>
              <a:defRPr sz="2000"/>
            </a:pPr>
            <a:r>
              <a:t>		-Provide a letter of credit, so needed materials for 										construction can be purchased sooner</a:t>
            </a:r>
          </a:p>
          <a:p>
            <a:pPr>
              <a:defRPr sz="2000"/>
            </a:pPr>
            <a:r>
              <a:t>		-Cover the cost of the line drops to homes and 											businesses</a:t>
            </a:r>
          </a:p>
          <a:p>
            <a:pPr>
              <a:defRPr sz="2000"/>
            </a:pPr>
            <a:r>
              <a:t>		-Cover the cost of fiber to all “anchor institutions”, 				</a:t>
            </a:r>
          </a:p>
          <a:p>
            <a:pPr>
              <a:defRPr sz="2000"/>
            </a:pPr>
            <a:r>
              <a:t>			e.g. town offices and libraries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rPr b="1"/>
              <a:t>VCBB will match ARPA town fund donations</a:t>
            </a:r>
            <a:endParaRPr b="1"/>
          </a:p>
          <a:p>
            <a:pPr lvl="1" marL="783771" indent="-326571">
              <a:buSzPct val="100000"/>
              <a:buFont typeface="Arial"/>
              <a:buChar char="•"/>
              <a:defRPr sz="2000"/>
            </a:pPr>
            <a:r>
              <a:t>Jamaica plus two other towns have committed</a:t>
            </a:r>
          </a:p>
          <a:p>
            <a:pPr lvl="1" marL="783771" indent="-326571">
              <a:buSzPct val="100000"/>
              <a:buFont typeface="Arial"/>
              <a:buChar char="•"/>
              <a:defRPr sz="2000"/>
            </a:pPr>
            <a:r>
              <a:t>Three more under consideration</a:t>
            </a:r>
          </a:p>
          <a:p>
            <a:pPr lvl="1" marL="783771" indent="-326571">
              <a:buSzPct val="100000"/>
              <a:buFont typeface="Arial"/>
              <a:buChar char="•"/>
              <a:defRPr sz="2000"/>
            </a:pPr>
            <a:r>
              <a:t>Jamaica commitment will leverage additional $22.1K</a:t>
            </a:r>
          </a:p>
        </p:txBody>
      </p:sp>
      <p:pic>
        <p:nvPicPr>
          <p:cNvPr id="202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353" y="74231"/>
            <a:ext cx="3185375" cy="943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94" y="68726"/>
            <a:ext cx="2176941" cy="64436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extBox 2"/>
          <p:cNvSpPr txBox="1"/>
          <p:nvPr/>
        </p:nvSpPr>
        <p:spPr>
          <a:xfrm>
            <a:off x="2029332" y="890131"/>
            <a:ext cx="5204555" cy="50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300">
                <a:solidFill>
                  <a:srgbClr val="0070C0"/>
                </a:solidFill>
              </a:defRPr>
            </a:lvl1pPr>
          </a:lstStyle>
          <a:p>
            <a:pPr/>
            <a:r>
              <a:t>What’s Happening Right Now</a:t>
            </a:r>
          </a:p>
        </p:txBody>
      </p:sp>
      <p:sp>
        <p:nvSpPr>
          <p:cNvPr id="206" name="TextBox 5"/>
          <p:cNvSpPr txBox="1"/>
          <p:nvPr/>
        </p:nvSpPr>
        <p:spPr>
          <a:xfrm>
            <a:off x="484070" y="1724210"/>
            <a:ext cx="7548454" cy="4507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 sz="28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Construction Grant Awarded by Vermont Community Broadband Board (VCBB)</a:t>
            </a:r>
          </a:p>
          <a:p>
            <a:pPr lvl="1" marL="742950" indent="-285750">
              <a:buSzPct val="100000"/>
              <a:buFont typeface="Arial"/>
              <a:buChar char="•"/>
              <a:defRPr sz="24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Design, financial plan, audit report, and business plan were critical elements in receiving grant</a:t>
            </a:r>
          </a:p>
          <a:p>
            <a:pPr lvl="1" marL="742950" indent="-285750">
              <a:buSzPct val="100000"/>
              <a:buFont typeface="Arial"/>
              <a:buChar char="•"/>
              <a:defRPr sz="24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$21.9M grant</a:t>
            </a:r>
          </a:p>
          <a:p>
            <a:pPr lvl="1" marL="742950" indent="-285750">
              <a:buSzPct val="100000"/>
              <a:buFont typeface="Arial"/>
              <a:buChar char="•"/>
              <a:defRPr sz="24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Funds 18-24 months of construction</a:t>
            </a:r>
          </a:p>
          <a:p>
            <a:pPr lvl="1" marL="742950" indent="-285750">
              <a:buSzPct val="100000"/>
              <a:buFont typeface="Arial"/>
              <a:buChar char="•"/>
              <a:defRPr sz="24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IIJA (Infrastruction Investment Jobs Act) BEAD (Broadband Equity Access and Deployment) grant to complete 36-month program</a:t>
            </a:r>
          </a:p>
          <a:p>
            <a:pPr lvl="1" marL="742950" indent="-285750">
              <a:buSzPct val="100000"/>
              <a:buFont typeface="Arial"/>
              <a:buChar char="•"/>
              <a:defRPr sz="24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Bond/alternative loan funded follow-on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onstruction Plan"/>
          <p:cNvSpPr txBox="1"/>
          <p:nvPr>
            <p:ph type="title"/>
          </p:nvPr>
        </p:nvSpPr>
        <p:spPr>
          <a:xfrm>
            <a:off x="628650" y="738256"/>
            <a:ext cx="7886700" cy="1325564"/>
          </a:xfrm>
          <a:prstGeom prst="rect">
            <a:avLst/>
          </a:prstGeom>
        </p:spPr>
        <p:txBody>
          <a:bodyPr/>
          <a:lstStyle>
            <a:lvl1pPr defTabSz="817244">
              <a:defRPr b="1" sz="2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Construction Begins</a:t>
            </a:r>
          </a:p>
        </p:txBody>
      </p:sp>
      <p:sp>
        <p:nvSpPr>
          <p:cNvPr id="209" name="GWI will be our technical partner for service provision in our 24-town area…"/>
          <p:cNvSpPr txBox="1"/>
          <p:nvPr>
            <p:ph type="body" idx="1"/>
          </p:nvPr>
        </p:nvSpPr>
        <p:spPr>
          <a:xfrm>
            <a:off x="527461" y="2004650"/>
            <a:ext cx="7886701" cy="4351339"/>
          </a:xfrm>
          <a:prstGeom prst="rect">
            <a:avLst/>
          </a:prstGeom>
        </p:spPr>
        <p:txBody>
          <a:bodyPr/>
          <a:lstStyle/>
          <a:p>
            <a:pPr marL="191620" indent="-191620" defTabSz="309563">
              <a:lnSpc>
                <a:spcPct val="64000"/>
              </a:lnSpc>
              <a:spcBef>
                <a:spcPts val="1300"/>
              </a:spcBef>
              <a:buClr>
                <a:schemeClr val="accent1"/>
              </a:buClr>
              <a:defRPr spc="-111" sz="19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GWI will be our technical partner for service provision in our 24-town district</a:t>
            </a:r>
            <a:endParaRPr spc="-15"/>
          </a:p>
          <a:p>
            <a:pPr marL="191620" indent="-191620" defTabSz="309563">
              <a:lnSpc>
                <a:spcPct val="64000"/>
              </a:lnSpc>
              <a:spcBef>
                <a:spcPts val="1300"/>
              </a:spcBef>
              <a:buClr>
                <a:schemeClr val="accent1"/>
              </a:buClr>
              <a:defRPr spc="-111" sz="19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The construction build-out will happen in 7 construction stages</a:t>
            </a:r>
            <a:endParaRPr spc="-25"/>
          </a:p>
          <a:p>
            <a:pPr marL="191620" indent="-191620" defTabSz="309563">
              <a:lnSpc>
                <a:spcPct val="64000"/>
              </a:lnSpc>
              <a:spcBef>
                <a:spcPts val="1300"/>
              </a:spcBef>
              <a:buClr>
                <a:schemeClr val="accent1"/>
              </a:buClr>
              <a:defRPr spc="-111" sz="19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Construction will reach all unserved and underserved homes in district</a:t>
            </a:r>
            <a:endParaRPr spc="-25"/>
          </a:p>
          <a:p>
            <a:pPr marL="191620" indent="-191620" defTabSz="309563">
              <a:lnSpc>
                <a:spcPct val="64000"/>
              </a:lnSpc>
              <a:spcBef>
                <a:spcPts val="1300"/>
              </a:spcBef>
              <a:buClr>
                <a:schemeClr val="accent1"/>
              </a:buClr>
              <a:defRPr spc="-111" sz="19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Construction will provide guaranteed symmetric 100/100 MBs to 800/800 MBs service</a:t>
            </a:r>
            <a:endParaRPr spc="-25"/>
          </a:p>
          <a:p>
            <a:pPr marL="191620" indent="-191620" defTabSz="309563">
              <a:lnSpc>
                <a:spcPct val="64000"/>
              </a:lnSpc>
              <a:spcBef>
                <a:spcPts val="1300"/>
              </a:spcBef>
              <a:buClr>
                <a:schemeClr val="accent1"/>
              </a:buClr>
              <a:defRPr spc="-111" sz="19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The earlier phases will focus on areas with the most unserved and underserved locations with the highest ‘’take rate’’ because of less competition. </a:t>
            </a:r>
            <a:endParaRPr spc="-15"/>
          </a:p>
          <a:p>
            <a:pPr lvl="1" marL="363070" indent="-191620" defTabSz="309563">
              <a:lnSpc>
                <a:spcPct val="64000"/>
              </a:lnSpc>
              <a:spcBef>
                <a:spcPts val="1300"/>
              </a:spcBef>
              <a:buClr>
                <a:schemeClr val="accent1"/>
              </a:buClr>
              <a:defRPr spc="-111" sz="19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Windhams unserved and underserved will be reached in phases 3 &amp; 4</a:t>
            </a:r>
            <a:endParaRPr spc="-25"/>
          </a:p>
          <a:p>
            <a:pPr lvl="1" marL="363070" indent="-191620" defTabSz="309563">
              <a:lnSpc>
                <a:spcPct val="64000"/>
              </a:lnSpc>
              <a:spcBef>
                <a:spcPts val="1300"/>
              </a:spcBef>
              <a:buClr>
                <a:schemeClr val="accent1"/>
              </a:buClr>
              <a:defRPr spc="-111" sz="19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Built in 3 “rings”</a:t>
            </a:r>
            <a:endParaRPr spc="-25"/>
          </a:p>
          <a:p>
            <a:pPr lvl="1" marL="363070" indent="-191620" defTabSz="309563">
              <a:lnSpc>
                <a:spcPct val="64000"/>
              </a:lnSpc>
              <a:spcBef>
                <a:spcPts val="1300"/>
              </a:spcBef>
              <a:buClr>
                <a:schemeClr val="accent1"/>
              </a:buClr>
              <a:defRPr spc="-111" sz="19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Windham in northern ri</a:t>
            </a:r>
            <a:r>
              <a:t>ng </a:t>
            </a:r>
          </a:p>
        </p:txBody>
      </p:sp>
      <p:pic>
        <p:nvPicPr>
          <p:cNvPr id="210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578" y="227149"/>
            <a:ext cx="2549530" cy="754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15" y="-406081"/>
            <a:ext cx="2176940" cy="644367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Content Placeholder 8"/>
          <p:cNvSpPr txBox="1"/>
          <p:nvPr>
            <p:ph type="body" idx="1"/>
          </p:nvPr>
        </p:nvSpPr>
        <p:spPr>
          <a:xfrm>
            <a:off x="785903" y="1625909"/>
            <a:ext cx="7790138" cy="425464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Our build-out will happen when the </a:t>
            </a:r>
            <a:r>
              <a:rPr b="1"/>
              <a:t>northern</a:t>
            </a:r>
            <a:r>
              <a:t> </a:t>
            </a:r>
            <a:r>
              <a:rPr b="1"/>
              <a:t>ring</a:t>
            </a:r>
            <a:r>
              <a:t> is built</a:t>
            </a:r>
          </a:p>
          <a:p>
            <a:pPr>
              <a:defRPr sz="8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</a:p>
          <a:p>
            <a:pPr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Stages 3 and 4</a:t>
            </a:r>
          </a:p>
          <a:p>
            <a:pPr>
              <a:defRPr sz="8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</a:p>
          <a:p>
            <a:pPr>
              <a:defRPr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Once build-out begins, Stage 3 will be completed in 24 months</a:t>
            </a:r>
          </a:p>
        </p:txBody>
      </p:sp>
      <p:sp>
        <p:nvSpPr>
          <p:cNvPr id="214" name="TextBox 14"/>
          <p:cNvSpPr txBox="1"/>
          <p:nvPr/>
        </p:nvSpPr>
        <p:spPr>
          <a:xfrm>
            <a:off x="728855" y="947121"/>
            <a:ext cx="7439097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0070C0"/>
                </a:solidFill>
              </a:defRPr>
            </a:lvl1pPr>
          </a:lstStyle>
          <a:p>
            <a:pPr/>
            <a:r>
              <a:t>When Will Windham’s Construction Happen?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94" y="68726"/>
            <a:ext cx="2176941" cy="644366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extBox 2"/>
          <p:cNvSpPr txBox="1"/>
          <p:nvPr/>
        </p:nvSpPr>
        <p:spPr>
          <a:xfrm>
            <a:off x="2414153" y="129698"/>
            <a:ext cx="6261310" cy="50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300">
                <a:solidFill>
                  <a:srgbClr val="0070C0"/>
                </a:solidFill>
              </a:defRPr>
            </a:lvl1pPr>
          </a:lstStyle>
          <a:p>
            <a:pPr/>
            <a:r>
              <a:t>What Do We Need from Windham?</a:t>
            </a:r>
          </a:p>
        </p:txBody>
      </p:sp>
      <p:sp>
        <p:nvSpPr>
          <p:cNvPr id="218" name="TextBox 8"/>
          <p:cNvSpPr txBox="1"/>
          <p:nvPr/>
        </p:nvSpPr>
        <p:spPr>
          <a:xfrm>
            <a:off x="1085626" y="694282"/>
            <a:ext cx="6801506" cy="5811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• </a:t>
            </a:r>
            <a:r>
              <a:rPr b="1"/>
              <a:t>VCBB grant will match ARPA town fund donations:</a:t>
            </a:r>
            <a:endParaRPr b="1"/>
          </a:p>
          <a:p>
            <a:pPr lvl="1" marL="800100" indent="-342900">
              <a:buSzPct val="100000"/>
              <a:buFont typeface="Arial"/>
              <a:buChar char="•"/>
              <a:defRPr sz="2100"/>
            </a:pPr>
            <a:r>
              <a:t>Jamaica plus two other towns have committed</a:t>
            </a:r>
          </a:p>
          <a:p>
            <a:pPr lvl="1" marL="800100" indent="-342900">
              <a:buSzPct val="100000"/>
              <a:buFont typeface="Arial"/>
              <a:buChar char="•"/>
              <a:defRPr sz="2100"/>
            </a:pPr>
            <a:r>
              <a:t>Three more under consideration</a:t>
            </a:r>
          </a:p>
          <a:p>
            <a:pPr lvl="1" marL="800100" indent="-342900">
              <a:buSzPct val="100000"/>
              <a:buFont typeface="Arial"/>
              <a:buChar char="•"/>
              <a:defRPr sz="2100"/>
            </a:pPr>
            <a:r>
              <a:t>Jamaica commitment will leverage additional $22.1K.</a:t>
            </a:r>
          </a:p>
          <a:p>
            <a:pPr>
              <a:defRPr sz="800"/>
            </a:pPr>
          </a:p>
          <a:p>
            <a:pPr>
              <a:defRPr sz="2400"/>
            </a:pPr>
            <a:r>
              <a:t>• </a:t>
            </a:r>
            <a:r>
              <a:rPr b="1"/>
              <a:t>Participate in our marketing program</a:t>
            </a:r>
            <a:endParaRPr b="1"/>
          </a:p>
          <a:p>
            <a:pPr lvl="1" marL="800100" indent="-342900">
              <a:buSzPct val="100000"/>
              <a:buFont typeface="Arial"/>
              <a:buChar char="•"/>
              <a:defRPr sz="2100"/>
            </a:pPr>
            <a:r>
              <a:t>DVFiber provides advertising</a:t>
            </a:r>
          </a:p>
          <a:p>
            <a:pPr lvl="1" marL="800100" indent="-342900">
              <a:buSzPct val="100000"/>
              <a:buFont typeface="Arial"/>
              <a:buChar char="•"/>
              <a:defRPr sz="2100"/>
            </a:pPr>
            <a:r>
              <a:t>DVFiber provides a social media campaign</a:t>
            </a:r>
          </a:p>
          <a:p>
            <a:pPr lvl="1" marL="800100" indent="-342900">
              <a:buSzPct val="100000"/>
              <a:buFont typeface="Arial"/>
              <a:buChar char="•"/>
              <a:defRPr sz="2100"/>
            </a:pPr>
            <a:r>
              <a:t>DVFiber provides mail, door hangers, poster outreach materials (local volunteers needed to distribute)</a:t>
            </a:r>
          </a:p>
          <a:p>
            <a:pPr lvl="1" marL="800100" indent="-342900">
              <a:buSzPct val="100000"/>
              <a:buFont typeface="Arial"/>
              <a:buChar char="•"/>
              <a:defRPr sz="2100"/>
            </a:pPr>
            <a:r>
              <a:t>Provide updates/links on town website</a:t>
            </a:r>
          </a:p>
          <a:p>
            <a:pPr lvl="1" marL="800100" indent="-342900">
              <a:buSzPct val="100000"/>
              <a:buFont typeface="Arial"/>
              <a:buChar char="•"/>
              <a:defRPr sz="2100"/>
            </a:pPr>
            <a:r>
              <a:t>Help organize/publicize town information meetings</a:t>
            </a:r>
          </a:p>
          <a:p>
            <a:pPr lvl="1" marL="800100" indent="-342900">
              <a:buSzPct val="100000"/>
              <a:buFont typeface="Arial"/>
              <a:buChar char="•"/>
              <a:defRPr sz="2100"/>
            </a:pPr>
            <a:r>
              <a:t>Word-of-mouth informal networks</a:t>
            </a:r>
            <a:br/>
            <a:endParaRPr b="1" sz="800"/>
          </a:p>
          <a:p>
            <a:pPr>
              <a:defRPr sz="2400"/>
            </a:pPr>
            <a:r>
              <a:t>• </a:t>
            </a:r>
            <a:r>
              <a:rPr b="1"/>
              <a:t>Volunteers needed</a:t>
            </a:r>
            <a:endParaRPr b="1"/>
          </a:p>
          <a:p>
            <a:pPr lvl="1" marL="800100" indent="-342900">
              <a:buSzPct val="100000"/>
              <a:buFont typeface="Arial"/>
              <a:buChar char="•"/>
              <a:defRPr sz="2100"/>
            </a:pPr>
            <a:r>
              <a:t>Please contact David Cherry, Windham DVFiber board representative, at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David.Cherry@DVFiber.net</a:t>
            </a:r>
            <a:r>
              <a:t> to help. </a:t>
            </a:r>
          </a:p>
          <a:p>
            <a:pPr>
              <a:defRPr sz="800"/>
            </a:pPr>
          </a:p>
          <a:p>
            <a:pPr>
              <a:defRPr sz="2100"/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94" y="68726"/>
            <a:ext cx="2176941" cy="64436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extBox 3"/>
          <p:cNvSpPr txBox="1"/>
          <p:nvPr/>
        </p:nvSpPr>
        <p:spPr>
          <a:xfrm>
            <a:off x="885531" y="1766816"/>
            <a:ext cx="7132660" cy="50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300"/>
            </a:lvl1pPr>
          </a:lstStyle>
          <a:p>
            <a:pPr/>
            <a:r>
              <a:t>Governor Announces Construction Grant </a:t>
            </a:r>
          </a:p>
        </p:txBody>
      </p:sp>
      <p:pic>
        <p:nvPicPr>
          <p:cNvPr id="22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5847" y="2253466"/>
            <a:ext cx="6089651" cy="4567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How Fast is 100/100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b="1" sz="2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How Fast is 100/100?</a:t>
            </a:r>
          </a:p>
        </p:txBody>
      </p:sp>
      <p:sp>
        <p:nvSpPr>
          <p:cNvPr id="225" name="“Broadband” starts at 25/3 (download/upload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 defTabSz="309563">
              <a:spcBef>
                <a:spcPts val="1300"/>
              </a:spcBef>
              <a:buClr>
                <a:schemeClr val="accent1"/>
              </a:buClr>
              <a:defRPr spc="-100" sz="18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“Broadband” starts at 25/3 (download/upload);</a:t>
            </a:r>
            <a:endParaRPr spc="-16"/>
          </a:p>
          <a:p>
            <a:pPr marL="171450" indent="-171450" defTabSz="309563">
              <a:spcBef>
                <a:spcPts val="1300"/>
              </a:spcBef>
              <a:buClr>
                <a:schemeClr val="accent1"/>
              </a:buClr>
              <a:defRPr spc="-100" sz="18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You can stream HD videos on Netflix at 5 Mbps down or 4K Ultra-HD at 25;</a:t>
            </a:r>
            <a:endParaRPr spc="-16"/>
          </a:p>
          <a:p>
            <a:pPr marL="171450" indent="-171450" defTabSz="309563">
              <a:spcBef>
                <a:spcPts val="1300"/>
              </a:spcBef>
              <a:buClr>
                <a:schemeClr val="accent1"/>
              </a:buClr>
              <a:defRPr spc="-100" sz="18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Zoom and other teleconference platforms work best with at least 5 Mbps down and 1 up;</a:t>
            </a:r>
            <a:endParaRPr spc="-16"/>
          </a:p>
          <a:p>
            <a:pPr marL="171450" indent="-171450" defTabSz="309563">
              <a:spcBef>
                <a:spcPts val="1300"/>
              </a:spcBef>
              <a:buClr>
                <a:schemeClr val="accent1"/>
              </a:buClr>
              <a:defRPr spc="-100" sz="18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The more devices you connect at once and the more apps that are open, the more speed you need;</a:t>
            </a:r>
            <a:endParaRPr spc="-16"/>
          </a:p>
          <a:p>
            <a:pPr marL="171450" indent="-171450" defTabSz="309563">
              <a:spcBef>
                <a:spcPts val="1300"/>
              </a:spcBef>
              <a:buClr>
                <a:schemeClr val="accent1"/>
              </a:buClr>
              <a:defRPr spc="-100" sz="18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100/100 is fast enough for videos, gaming, or teleconferencing on several devices at once; </a:t>
            </a:r>
            <a:endParaRPr spc="-16"/>
          </a:p>
          <a:p>
            <a:pPr marL="171450" indent="-171450" defTabSz="309563">
              <a:spcBef>
                <a:spcPts val="1300"/>
              </a:spcBef>
              <a:buClr>
                <a:schemeClr val="accent1"/>
              </a:buClr>
              <a:defRPr spc="-100" sz="1800">
                <a:latin typeface="Founders Grotesk Text"/>
                <a:ea typeface="Founders Grotesk Text"/>
                <a:cs typeface="Founders Grotesk Text"/>
                <a:sym typeface="Founders Grotesk Text"/>
              </a:defRPr>
            </a:pPr>
            <a:r>
              <a:t>DVFiber will have the reserve capacity to grow to GHz speeds and beyond.</a:t>
            </a:r>
          </a:p>
        </p:txBody>
      </p:sp>
      <p:pic>
        <p:nvPicPr>
          <p:cNvPr id="226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176940" cy="644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8"/>
          <p:cNvSpPr/>
          <p:nvPr/>
        </p:nvSpPr>
        <p:spPr>
          <a:xfrm>
            <a:off x="-1" y="0"/>
            <a:ext cx="9141715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2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7193" t="0" r="3804" b="0"/>
          <a:stretch>
            <a:fillRect/>
          </a:stretch>
        </p:blipFill>
        <p:spPr>
          <a:xfrm>
            <a:off x="-2285" y="10"/>
            <a:ext cx="9144000" cy="685792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Rectangle 10"/>
          <p:cNvSpPr/>
          <p:nvPr/>
        </p:nvSpPr>
        <p:spPr>
          <a:xfrm>
            <a:off x="-1" y="2207602"/>
            <a:ext cx="9144001" cy="316214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75000">
                <a:srgbClr val="000000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1" name="Title 1"/>
          <p:cNvSpPr txBox="1"/>
          <p:nvPr>
            <p:ph type="title"/>
          </p:nvPr>
        </p:nvSpPr>
        <p:spPr>
          <a:xfrm>
            <a:off x="800100" y="325550"/>
            <a:ext cx="7543800" cy="3574778"/>
          </a:xfrm>
          <a:prstGeom prst="rect">
            <a:avLst/>
          </a:prstGeom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/>
          <a:lstStyle>
            <a:lvl1pPr algn="ctr">
              <a:defRPr sz="4500">
                <a:solidFill>
                  <a:srgbClr val="FFFFFF"/>
                </a:solidFill>
              </a:defRPr>
            </a:lvl1pPr>
          </a:lstStyle>
          <a:p>
            <a:pPr/>
            <a:r>
              <a:t>DVFiber: The People’s Internet</a:t>
            </a:r>
          </a:p>
        </p:txBody>
      </p:sp>
      <p:sp>
        <p:nvSpPr>
          <p:cNvPr id="232" name="Text Placeholder 2"/>
          <p:cNvSpPr txBox="1"/>
          <p:nvPr>
            <p:ph type="body" sz="quarter" idx="1"/>
          </p:nvPr>
        </p:nvSpPr>
        <p:spPr>
          <a:xfrm>
            <a:off x="825038" y="4072042"/>
            <a:ext cx="7543801" cy="1282708"/>
          </a:xfrm>
          <a:prstGeom prst="rect">
            <a:avLst/>
          </a:prstGeom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/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pPr/>
            <a:r>
              <a:t>Owned by the citizens of the 24 member towns and governed by representatives appointed by  their Select Boards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05;p2"/>
          <p:cNvSpPr txBox="1"/>
          <p:nvPr/>
        </p:nvSpPr>
        <p:spPr>
          <a:xfrm>
            <a:off x="3114679" y="6431455"/>
            <a:ext cx="2914642" cy="214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0323" tIns="40323" rIns="40323" bIns="40323" anchor="ctr">
            <a:spAutoFit/>
          </a:bodyPr>
          <a:lstStyle>
            <a:lvl1pPr algn="ctr" defTabSz="806823">
              <a:defRPr sz="1100">
                <a:solidFill>
                  <a:srgbClr val="888888"/>
                </a:solidFill>
              </a:defRPr>
            </a:lvl1pPr>
          </a:lstStyle>
          <a:p>
            <a:pPr/>
            <a:r>
              <a:t>Page 3</a:t>
            </a:r>
          </a:p>
        </p:txBody>
      </p:sp>
      <p:sp>
        <p:nvSpPr>
          <p:cNvPr id="124" name="Google Shape;103;p2"/>
          <p:cNvSpPr txBox="1"/>
          <p:nvPr>
            <p:ph type="body" idx="1"/>
          </p:nvPr>
        </p:nvSpPr>
        <p:spPr>
          <a:xfrm>
            <a:off x="780115" y="2190439"/>
            <a:ext cx="7283386" cy="4997709"/>
          </a:xfrm>
          <a:prstGeom prst="rect">
            <a:avLst/>
          </a:prstGeom>
        </p:spPr>
        <p:txBody>
          <a:bodyPr/>
          <a:lstStyle/>
          <a:p>
            <a:pPr marL="315828" indent="-315828">
              <a:lnSpc>
                <a:spcPct val="100000"/>
              </a:lnSpc>
              <a:spcBef>
                <a:spcPts val="400"/>
              </a:spcBef>
              <a:buSzPts val="2100"/>
              <a:defRPr sz="2100"/>
            </a:pPr>
            <a:r>
              <a:t>Founded by 5 towns in April 2020</a:t>
            </a:r>
          </a:p>
          <a:p>
            <a:pPr marL="315828" indent="-315828">
              <a:lnSpc>
                <a:spcPct val="100000"/>
              </a:lnSpc>
              <a:spcBef>
                <a:spcPts val="400"/>
              </a:spcBef>
              <a:buSzPts val="2100"/>
              <a:defRPr sz="2100"/>
            </a:pPr>
            <a:r>
              <a:t>Now 24 towns in 3 counties</a:t>
            </a:r>
          </a:p>
          <a:p>
            <a:pPr marL="315828" indent="-315828">
              <a:lnSpc>
                <a:spcPct val="100000"/>
              </a:lnSpc>
              <a:spcBef>
                <a:spcPts val="400"/>
              </a:spcBef>
              <a:buSzPts val="2100"/>
              <a:defRPr sz="2100"/>
            </a:pPr>
            <a:r>
              <a:t>60+ volunteer board and committee members </a:t>
            </a:r>
          </a:p>
          <a:p>
            <a:pPr marL="315828" indent="-315828">
              <a:lnSpc>
                <a:spcPct val="100000"/>
              </a:lnSpc>
              <a:spcBef>
                <a:spcPts val="400"/>
              </a:spcBef>
              <a:buSzPts val="2100"/>
              <a:defRPr sz="2100"/>
            </a:pPr>
            <a:r>
              <a:t>Diverse accomplishments and strong motivation</a:t>
            </a:r>
          </a:p>
          <a:p>
            <a:pPr marL="315828" indent="-315828">
              <a:lnSpc>
                <a:spcPct val="100000"/>
              </a:lnSpc>
              <a:spcBef>
                <a:spcPts val="400"/>
              </a:spcBef>
              <a:buSzPts val="2100"/>
              <a:defRPr sz="2100"/>
            </a:pPr>
            <a:r>
              <a:t>Governing Board, officers, and 4 Committees focus on strategy and oversight </a:t>
            </a:r>
          </a:p>
          <a:p>
            <a:pPr marL="315828" indent="-315828">
              <a:lnSpc>
                <a:spcPct val="100000"/>
              </a:lnSpc>
              <a:spcBef>
                <a:spcPts val="400"/>
              </a:spcBef>
              <a:buSzPts val="2100"/>
              <a:defRPr sz="2100"/>
            </a:pPr>
            <a:r>
              <a:t>Obtained consulting guidance for partner selection and contracting</a:t>
            </a:r>
          </a:p>
          <a:p>
            <a:pPr marL="315828" indent="-315828">
              <a:lnSpc>
                <a:spcPct val="100000"/>
              </a:lnSpc>
              <a:spcBef>
                <a:spcPts val="400"/>
              </a:spcBef>
              <a:buSzPts val="2100"/>
              <a:defRPr sz="2100"/>
            </a:pPr>
            <a:r>
              <a:t>GWI, BDCC, RISI are contracted to provide professional services</a:t>
            </a:r>
          </a:p>
          <a:p>
            <a:pPr marL="315828" indent="-315828">
              <a:lnSpc>
                <a:spcPct val="100000"/>
              </a:lnSpc>
              <a:spcBef>
                <a:spcPts val="400"/>
              </a:spcBef>
              <a:buSzPts val="2100"/>
              <a:defRPr sz="2100"/>
            </a:pPr>
            <a:r>
              <a:t>Recruited Executive Director</a:t>
            </a:r>
          </a:p>
        </p:txBody>
      </p:sp>
      <p:sp>
        <p:nvSpPr>
          <p:cNvPr id="125" name="Google Shape;104;p2"/>
          <p:cNvSpPr txBox="1"/>
          <p:nvPr>
            <p:ph type="title"/>
          </p:nvPr>
        </p:nvSpPr>
        <p:spPr>
          <a:xfrm>
            <a:off x="1891321" y="1487765"/>
            <a:ext cx="6258185" cy="576169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1F3864"/>
                </a:solidFill>
              </a:defRPr>
            </a:lvl1pPr>
          </a:lstStyle>
          <a:p>
            <a:pPr/>
            <a:r>
              <a:t>DVFiber History and Current Profile</a:t>
            </a:r>
          </a:p>
        </p:txBody>
      </p:sp>
      <p:pic>
        <p:nvPicPr>
          <p:cNvPr id="126" name="Google Shape;106;p2" descr="Google Shape;106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626" y="322289"/>
            <a:ext cx="747993" cy="857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 2" descr="P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3936" y="283536"/>
            <a:ext cx="3185376" cy="943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VFiber has committed to providing universal service to the on-grid underserved and unserved locations in its 24 towns."/>
          <p:cNvSpPr txBox="1"/>
          <p:nvPr>
            <p:ph type="subTitle" sz="half" idx="1"/>
          </p:nvPr>
        </p:nvSpPr>
        <p:spPr>
          <a:xfrm>
            <a:off x="1262253" y="2256603"/>
            <a:ext cx="7255511" cy="2950036"/>
          </a:xfrm>
          <a:prstGeom prst="rect">
            <a:avLst/>
          </a:prstGeom>
        </p:spPr>
        <p:txBody>
          <a:bodyPr/>
          <a:lstStyle/>
          <a:p>
            <a:pPr algn="l">
              <a:defRPr sz="3000"/>
            </a:pPr>
            <a:r>
              <a:rPr b="1">
                <a:solidFill>
                  <a:srgbClr val="1A0A52"/>
                </a:solidFill>
              </a:rPr>
              <a:t>DV</a:t>
            </a:r>
            <a:r>
              <a:rPr b="1"/>
              <a:t>Fiber</a:t>
            </a:r>
            <a:r>
              <a:t> has committed to providing universal service to the on-grid underserved and unserved locations in its 24 towns.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1719" y="3662152"/>
            <a:ext cx="5945054" cy="27350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ouble-tap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4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" y="365125"/>
            <a:ext cx="3185375" cy="94353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Mission…"/>
          <p:cNvSpPr txBox="1"/>
          <p:nvPr/>
        </p:nvSpPr>
        <p:spPr>
          <a:xfrm>
            <a:off x="203405" y="1740740"/>
            <a:ext cx="8852252" cy="22326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900"/>
            </a:pPr>
            <a:r>
              <a:t>Mission</a:t>
            </a:r>
          </a:p>
          <a:p>
            <a:pPr>
              <a:defRPr sz="2900"/>
            </a:pPr>
          </a:p>
          <a:p>
            <a:pPr>
              <a:defRPr sz="2900"/>
            </a:pPr>
            <a:r>
              <a:t>To provide affordable, reliable high-speed Internet service that will support economic development and expand educational opportunities within the district.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uble-tap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8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" y="365125"/>
            <a:ext cx="3185375" cy="943536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he internet is an essential service for every Vermonte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internet is an essential service for every Vermonter. </a:t>
            </a:r>
          </a:p>
          <a:p>
            <a:pPr/>
            <a:r>
              <a:t>The future of our community’s health depends on closing the digital divide and driving economic diversity. </a:t>
            </a:r>
          </a:p>
          <a:p>
            <a:pPr/>
            <a:r>
              <a:t>Our vision and principles are our core beliefs in setting a course to provide access to not just some but to ALL.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ouble-tap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2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" y="365125"/>
            <a:ext cx="3185375" cy="943536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Access Vision and Princip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t>Access Vision and Principles  </a:t>
            </a:r>
          </a:p>
          <a:p>
            <a:pPr/>
            <a:r>
              <a:t>Equity </a:t>
            </a:r>
          </a:p>
          <a:p>
            <a:pPr/>
            <a:r>
              <a:t>Performance</a:t>
            </a:r>
          </a:p>
          <a:p>
            <a:pPr/>
            <a:r>
              <a:t>Affordability </a:t>
            </a:r>
          </a:p>
          <a:p>
            <a:pPr/>
            <a:r>
              <a:t>Reliability </a:t>
            </a:r>
          </a:p>
          <a:p>
            <a:pPr/>
            <a:r>
              <a:t>Privacy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ouble-tap to edit"/>
          <p:cNvSpPr txBox="1"/>
          <p:nvPr>
            <p:ph type="title"/>
          </p:nvPr>
        </p:nvSpPr>
        <p:spPr>
          <a:xfrm>
            <a:off x="628650" y="108263"/>
            <a:ext cx="7886700" cy="13255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6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" y="108263"/>
            <a:ext cx="3185375" cy="943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Vision and Principles Equ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3900"/>
            </a:pPr>
            <a:r>
              <a:t>Vision and Principles </a:t>
            </a:r>
            <a:r>
              <a:rPr b="1"/>
              <a:t>Equity</a:t>
            </a:r>
          </a:p>
          <a:p>
            <a:pPr marL="0" indent="0">
              <a:buSzTx/>
              <a:buFontTx/>
              <a:buNone/>
            </a:pPr>
          </a:p>
          <a:p>
            <a:pPr/>
            <a:r>
              <a:t>No one should face a barrier to internet access based on where they live. </a:t>
            </a:r>
          </a:p>
          <a:p>
            <a:pPr/>
            <a:r>
              <a:t>Priority installation will be given to unserved or underserved areas.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ouble-tap to edit"/>
          <p:cNvSpPr txBox="1"/>
          <p:nvPr>
            <p:ph type="title"/>
          </p:nvPr>
        </p:nvSpPr>
        <p:spPr>
          <a:xfrm>
            <a:off x="628650" y="108263"/>
            <a:ext cx="7886700" cy="13255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0" name="P 2" descr="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" y="108263"/>
            <a:ext cx="3185375" cy="94353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Vision and Principles Performa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3900"/>
            </a:pPr>
            <a:r>
              <a:t>Vision and Principles </a:t>
            </a:r>
            <a:r>
              <a:rPr b="1"/>
              <a:t>Performance</a:t>
            </a:r>
          </a:p>
          <a:p>
            <a:pPr marL="0" indent="0">
              <a:buSzTx/>
              <a:buFontTx/>
              <a:buNone/>
            </a:pPr>
          </a:p>
          <a:p>
            <a:pPr/>
            <a:r>
              <a:t>The internet should be </a:t>
            </a:r>
            <a:r>
              <a:rPr b="1"/>
              <a:t>fast and reliable</a:t>
            </a:r>
            <a:r>
              <a:t>, and the quality should </a:t>
            </a:r>
            <a:r>
              <a:rPr b="1"/>
              <a:t>improve over time</a:t>
            </a:r>
            <a:r>
              <a:t> as the uses of the internet continue to evolve. </a:t>
            </a:r>
          </a:p>
          <a:p>
            <a:pPr/>
            <a:r>
              <a:t>It is capable of at least </a:t>
            </a:r>
            <a:r>
              <a:rPr b="1"/>
              <a:t>gigabit-per-second service</a:t>
            </a:r>
            <a:r>
              <a:t> to all fixed locations, with substantial additional capacity for future demand and supporting rapid deployment of new technologies.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