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3" r:id="rId8"/>
    <p:sldId id="264" r:id="rId9"/>
    <p:sldId id="265" r:id="rId10"/>
    <p:sldId id="268" r:id="rId11"/>
    <p:sldId id="269" r:id="rId12"/>
    <p:sldId id="266" r:id="rId13"/>
    <p:sldId id="267" r:id="rId14"/>
    <p:sldId id="270" r:id="rId1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0" d="100"/>
          <a:sy n="80" d="100"/>
        </p:scale>
        <p:origin x="60" y="1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09E1F916-2F99-4271-9D0A-1437AED84EB2}" type="datetimeFigureOut">
              <a:rPr lang="en-US" smtClean="0"/>
              <a:t>8/2/2022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23433189-CBB0-4368-92D3-9ADD47825AB4}" type="slidenum">
              <a:rPr lang="en-US" smtClean="0"/>
              <a:t>‹#›</a:t>
            </a:fld>
            <a:endParaRPr lang="en-US"/>
          </a:p>
        </p:txBody>
      </p:sp>
    </p:spTree>
    <p:extLst>
      <p:ext uri="{BB962C8B-B14F-4D97-AF65-F5344CB8AC3E}">
        <p14:creationId xmlns:p14="http://schemas.microsoft.com/office/powerpoint/2010/main" val="164275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D60E-0617-9959-B31D-53B796054E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E846F-9670-9A81-81E6-264EE9F256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DA752B-7403-BA6C-17FF-2E22F24187B0}"/>
              </a:ext>
            </a:extLst>
          </p:cNvPr>
          <p:cNvSpPr>
            <a:spLocks noGrp="1"/>
          </p:cNvSpPr>
          <p:nvPr>
            <p:ph type="dt" sz="half" idx="10"/>
          </p:nvPr>
        </p:nvSpPr>
        <p:spPr/>
        <p:txBody>
          <a:bodyPr/>
          <a:lstStyle/>
          <a:p>
            <a:fld id="{518F627F-28B2-4569-BE63-5AFC5C50EE97}" type="datetime1">
              <a:rPr lang="en-US" smtClean="0"/>
              <a:t>8/2/2022</a:t>
            </a:fld>
            <a:endParaRPr lang="en-US"/>
          </a:p>
        </p:txBody>
      </p:sp>
      <p:sp>
        <p:nvSpPr>
          <p:cNvPr id="5" name="Footer Placeholder 4">
            <a:extLst>
              <a:ext uri="{FF2B5EF4-FFF2-40B4-BE49-F238E27FC236}">
                <a16:creationId xmlns:a16="http://schemas.microsoft.com/office/drawing/2014/main" id="{5547E486-E658-DACE-6CF6-F2AB3BD5C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106C4-248B-51A0-2EA8-DFC4677F3700}"/>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21260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7BF8-3836-D86C-5F57-219629D737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D7ACCA-5942-2234-83B4-AF81D7BF7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1C0E3-4737-60B6-21E7-3BC6A90438C2}"/>
              </a:ext>
            </a:extLst>
          </p:cNvPr>
          <p:cNvSpPr>
            <a:spLocks noGrp="1"/>
          </p:cNvSpPr>
          <p:nvPr>
            <p:ph type="dt" sz="half" idx="10"/>
          </p:nvPr>
        </p:nvSpPr>
        <p:spPr/>
        <p:txBody>
          <a:bodyPr/>
          <a:lstStyle/>
          <a:p>
            <a:fld id="{DFAC4C9A-8E9B-498F-86BC-37F4894825A0}" type="datetime1">
              <a:rPr lang="en-US" smtClean="0"/>
              <a:t>8/2/2022</a:t>
            </a:fld>
            <a:endParaRPr lang="en-US"/>
          </a:p>
        </p:txBody>
      </p:sp>
      <p:sp>
        <p:nvSpPr>
          <p:cNvPr id="5" name="Footer Placeholder 4">
            <a:extLst>
              <a:ext uri="{FF2B5EF4-FFF2-40B4-BE49-F238E27FC236}">
                <a16:creationId xmlns:a16="http://schemas.microsoft.com/office/drawing/2014/main" id="{16D0678C-9635-1B7D-21EC-B86A1DAEA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2F496-9720-2A8B-95D6-7B3682F1C2D5}"/>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122128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AE3C0-2FF2-DA77-27FE-A498625B2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AF206-32CB-35D3-0C5B-5A6CD85F0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A7444-91D2-5C54-5492-1459E103E69F}"/>
              </a:ext>
            </a:extLst>
          </p:cNvPr>
          <p:cNvSpPr>
            <a:spLocks noGrp="1"/>
          </p:cNvSpPr>
          <p:nvPr>
            <p:ph type="dt" sz="half" idx="10"/>
          </p:nvPr>
        </p:nvSpPr>
        <p:spPr/>
        <p:txBody>
          <a:bodyPr/>
          <a:lstStyle/>
          <a:p>
            <a:fld id="{75E83302-013F-4A37-87A2-E5D640BBCBBA}" type="datetime1">
              <a:rPr lang="en-US" smtClean="0"/>
              <a:t>8/2/2022</a:t>
            </a:fld>
            <a:endParaRPr lang="en-US"/>
          </a:p>
        </p:txBody>
      </p:sp>
      <p:sp>
        <p:nvSpPr>
          <p:cNvPr id="5" name="Footer Placeholder 4">
            <a:extLst>
              <a:ext uri="{FF2B5EF4-FFF2-40B4-BE49-F238E27FC236}">
                <a16:creationId xmlns:a16="http://schemas.microsoft.com/office/drawing/2014/main" id="{9B669E6A-119B-0B64-6D48-004B8D8D6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C17D8-95EF-DBFF-0178-DDD2F04AEC51}"/>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217007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D72E-CE91-4009-6C25-2D28FBFE8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A6CB4-816A-77CC-1EFE-C5C28095E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815A6-A980-10D8-0539-406136A4CB8B}"/>
              </a:ext>
            </a:extLst>
          </p:cNvPr>
          <p:cNvSpPr>
            <a:spLocks noGrp="1"/>
          </p:cNvSpPr>
          <p:nvPr>
            <p:ph type="dt" sz="half" idx="10"/>
          </p:nvPr>
        </p:nvSpPr>
        <p:spPr/>
        <p:txBody>
          <a:bodyPr/>
          <a:lstStyle/>
          <a:p>
            <a:fld id="{BD0531BD-0A07-4155-8306-F01F2C365B36}" type="datetime1">
              <a:rPr lang="en-US" smtClean="0"/>
              <a:t>8/2/2022</a:t>
            </a:fld>
            <a:endParaRPr lang="en-US"/>
          </a:p>
        </p:txBody>
      </p:sp>
      <p:sp>
        <p:nvSpPr>
          <p:cNvPr id="5" name="Footer Placeholder 4">
            <a:extLst>
              <a:ext uri="{FF2B5EF4-FFF2-40B4-BE49-F238E27FC236}">
                <a16:creationId xmlns:a16="http://schemas.microsoft.com/office/drawing/2014/main" id="{E9D49547-21CF-893D-D836-010BF78DC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63D43-5951-C6CF-964B-B415C44E0BAF}"/>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279730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6B88-665C-95CD-BB7C-809A01226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05DA2-CC17-FDAA-65E3-F2B4F49C1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D775D6-DA57-B464-D91E-77548B323B4F}"/>
              </a:ext>
            </a:extLst>
          </p:cNvPr>
          <p:cNvSpPr>
            <a:spLocks noGrp="1"/>
          </p:cNvSpPr>
          <p:nvPr>
            <p:ph type="dt" sz="half" idx="10"/>
          </p:nvPr>
        </p:nvSpPr>
        <p:spPr/>
        <p:txBody>
          <a:bodyPr/>
          <a:lstStyle/>
          <a:p>
            <a:fld id="{D26B5006-3CDC-4B27-BB31-12D4F0C2FF8D}" type="datetime1">
              <a:rPr lang="en-US" smtClean="0"/>
              <a:t>8/2/2022</a:t>
            </a:fld>
            <a:endParaRPr lang="en-US"/>
          </a:p>
        </p:txBody>
      </p:sp>
      <p:sp>
        <p:nvSpPr>
          <p:cNvPr id="5" name="Footer Placeholder 4">
            <a:extLst>
              <a:ext uri="{FF2B5EF4-FFF2-40B4-BE49-F238E27FC236}">
                <a16:creationId xmlns:a16="http://schemas.microsoft.com/office/drawing/2014/main" id="{B6A60547-4A82-6BDF-EC09-B21F7E20A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3A5F8-CD74-8682-8356-650B81166F21}"/>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34308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84A0-B13D-E823-A8E5-8332BA686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AB625-E78D-7522-673F-C1D3FB9047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BB3946-828F-5770-2D4A-438F8EA74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C99DC-143C-60C9-43BC-AC2DA7267616}"/>
              </a:ext>
            </a:extLst>
          </p:cNvPr>
          <p:cNvSpPr>
            <a:spLocks noGrp="1"/>
          </p:cNvSpPr>
          <p:nvPr>
            <p:ph type="dt" sz="half" idx="10"/>
          </p:nvPr>
        </p:nvSpPr>
        <p:spPr/>
        <p:txBody>
          <a:bodyPr/>
          <a:lstStyle/>
          <a:p>
            <a:fld id="{A48665D7-C2FA-495A-8B65-D9FA8BA20E61}" type="datetime1">
              <a:rPr lang="en-US" smtClean="0"/>
              <a:t>8/2/2022</a:t>
            </a:fld>
            <a:endParaRPr lang="en-US"/>
          </a:p>
        </p:txBody>
      </p:sp>
      <p:sp>
        <p:nvSpPr>
          <p:cNvPr id="6" name="Footer Placeholder 5">
            <a:extLst>
              <a:ext uri="{FF2B5EF4-FFF2-40B4-BE49-F238E27FC236}">
                <a16:creationId xmlns:a16="http://schemas.microsoft.com/office/drawing/2014/main" id="{22461512-7B0F-1065-6443-0227298D4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3D655-43DA-F830-E196-C26290C3703A}"/>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195488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399A-7FF2-F217-010E-1349D4D1E4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27FEAF-0592-9413-B79A-909B68424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3FDD2-C63C-459A-DD61-681C1EEA3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2AA22F-5486-599E-4BFA-DCE13B0477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B5DB18-D3C1-B086-0B00-CB179B9FE5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CF5CC8-2338-5CF2-7840-095CBA03405C}"/>
              </a:ext>
            </a:extLst>
          </p:cNvPr>
          <p:cNvSpPr>
            <a:spLocks noGrp="1"/>
          </p:cNvSpPr>
          <p:nvPr>
            <p:ph type="dt" sz="half" idx="10"/>
          </p:nvPr>
        </p:nvSpPr>
        <p:spPr/>
        <p:txBody>
          <a:bodyPr/>
          <a:lstStyle/>
          <a:p>
            <a:fld id="{8EFAAFB2-549E-4F6E-ACBF-441EC03B7810}" type="datetime1">
              <a:rPr lang="en-US" smtClean="0"/>
              <a:t>8/2/2022</a:t>
            </a:fld>
            <a:endParaRPr lang="en-US"/>
          </a:p>
        </p:txBody>
      </p:sp>
      <p:sp>
        <p:nvSpPr>
          <p:cNvPr id="8" name="Footer Placeholder 7">
            <a:extLst>
              <a:ext uri="{FF2B5EF4-FFF2-40B4-BE49-F238E27FC236}">
                <a16:creationId xmlns:a16="http://schemas.microsoft.com/office/drawing/2014/main" id="{E200FD4F-7C7C-94BA-4E0D-C1859A4ACB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EAACC7-F821-B39A-F865-A88913E616C4}"/>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14889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83BC-5A03-3E30-8678-6977760712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29F37F-A3D8-996D-AEDD-9EFAF085B739}"/>
              </a:ext>
            </a:extLst>
          </p:cNvPr>
          <p:cNvSpPr>
            <a:spLocks noGrp="1"/>
          </p:cNvSpPr>
          <p:nvPr>
            <p:ph type="dt" sz="half" idx="10"/>
          </p:nvPr>
        </p:nvSpPr>
        <p:spPr/>
        <p:txBody>
          <a:bodyPr/>
          <a:lstStyle/>
          <a:p>
            <a:fld id="{328A2E83-819C-4519-ADD7-AEFE8EB5B662}" type="datetime1">
              <a:rPr lang="en-US" smtClean="0"/>
              <a:t>8/2/2022</a:t>
            </a:fld>
            <a:endParaRPr lang="en-US"/>
          </a:p>
        </p:txBody>
      </p:sp>
      <p:sp>
        <p:nvSpPr>
          <p:cNvPr id="4" name="Footer Placeholder 3">
            <a:extLst>
              <a:ext uri="{FF2B5EF4-FFF2-40B4-BE49-F238E27FC236}">
                <a16:creationId xmlns:a16="http://schemas.microsoft.com/office/drawing/2014/main" id="{9B37777E-FABC-DC96-1363-6744012B2C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522231-7130-B119-FA39-567727DE5D5C}"/>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16143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A334A-B71F-E992-D431-E12C2CA64D06}"/>
              </a:ext>
            </a:extLst>
          </p:cNvPr>
          <p:cNvSpPr>
            <a:spLocks noGrp="1"/>
          </p:cNvSpPr>
          <p:nvPr>
            <p:ph type="dt" sz="half" idx="10"/>
          </p:nvPr>
        </p:nvSpPr>
        <p:spPr/>
        <p:txBody>
          <a:bodyPr/>
          <a:lstStyle/>
          <a:p>
            <a:fld id="{CD6BD262-24D6-492F-A7DB-DB3DAEF155BD}" type="datetime1">
              <a:rPr lang="en-US" smtClean="0"/>
              <a:t>8/2/2022</a:t>
            </a:fld>
            <a:endParaRPr lang="en-US"/>
          </a:p>
        </p:txBody>
      </p:sp>
      <p:sp>
        <p:nvSpPr>
          <p:cNvPr id="3" name="Footer Placeholder 2">
            <a:extLst>
              <a:ext uri="{FF2B5EF4-FFF2-40B4-BE49-F238E27FC236}">
                <a16:creationId xmlns:a16="http://schemas.microsoft.com/office/drawing/2014/main" id="{D14D2BE6-E6AD-DC6B-73A6-5D35DD3347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BB09BD-6A41-6F71-9C67-68D873D9736A}"/>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328728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AD8F-C5CD-03DC-8D4D-9E3602F0A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C6323-D645-B741-20D2-7F067FE6F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0AD71-74C3-8395-E063-7F8A7C447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320EE-EEE6-95BB-5924-CB388861310C}"/>
              </a:ext>
            </a:extLst>
          </p:cNvPr>
          <p:cNvSpPr>
            <a:spLocks noGrp="1"/>
          </p:cNvSpPr>
          <p:nvPr>
            <p:ph type="dt" sz="half" idx="10"/>
          </p:nvPr>
        </p:nvSpPr>
        <p:spPr/>
        <p:txBody>
          <a:bodyPr/>
          <a:lstStyle/>
          <a:p>
            <a:fld id="{30AE79CA-D7AB-4D62-8EB5-FD3ECE5DC94B}" type="datetime1">
              <a:rPr lang="en-US" smtClean="0"/>
              <a:t>8/2/2022</a:t>
            </a:fld>
            <a:endParaRPr lang="en-US"/>
          </a:p>
        </p:txBody>
      </p:sp>
      <p:sp>
        <p:nvSpPr>
          <p:cNvPr id="6" name="Footer Placeholder 5">
            <a:extLst>
              <a:ext uri="{FF2B5EF4-FFF2-40B4-BE49-F238E27FC236}">
                <a16:creationId xmlns:a16="http://schemas.microsoft.com/office/drawing/2014/main" id="{A15CB25C-F95E-6F22-9A75-55A501D70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03A55-85C7-F923-D6C9-E240438A9E99}"/>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137887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FCCA-5872-F91B-E47D-8F5DC9751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51BA4-90DB-4036-A881-015CED570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5E148B-9810-3C8D-4E73-7B0C9FEF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A0BA1-BEAC-2DCA-E332-C2B7B150D1BF}"/>
              </a:ext>
            </a:extLst>
          </p:cNvPr>
          <p:cNvSpPr>
            <a:spLocks noGrp="1"/>
          </p:cNvSpPr>
          <p:nvPr>
            <p:ph type="dt" sz="half" idx="10"/>
          </p:nvPr>
        </p:nvSpPr>
        <p:spPr/>
        <p:txBody>
          <a:bodyPr/>
          <a:lstStyle/>
          <a:p>
            <a:fld id="{4D555776-4808-4FB7-A19E-286D4A42A289}" type="datetime1">
              <a:rPr lang="en-US" smtClean="0"/>
              <a:t>8/2/2022</a:t>
            </a:fld>
            <a:endParaRPr lang="en-US"/>
          </a:p>
        </p:txBody>
      </p:sp>
      <p:sp>
        <p:nvSpPr>
          <p:cNvPr id="6" name="Footer Placeholder 5">
            <a:extLst>
              <a:ext uri="{FF2B5EF4-FFF2-40B4-BE49-F238E27FC236}">
                <a16:creationId xmlns:a16="http://schemas.microsoft.com/office/drawing/2014/main" id="{9EDAC4D6-2EB4-8ACD-4CBF-C6289A5F8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CCC70-C4A4-12E7-A4A5-F9057DF61242}"/>
              </a:ext>
            </a:extLst>
          </p:cNvPr>
          <p:cNvSpPr>
            <a:spLocks noGrp="1"/>
          </p:cNvSpPr>
          <p:nvPr>
            <p:ph type="sldNum" sz="quarter" idx="12"/>
          </p:nvPr>
        </p:nvSpPr>
        <p:spPr/>
        <p:txBody>
          <a:bodyPr/>
          <a:lstStyle/>
          <a:p>
            <a:fld id="{B06A4591-19F5-4EBB-9302-24D13D017EFF}" type="slidenum">
              <a:rPr lang="en-US" smtClean="0"/>
              <a:t>‹#›</a:t>
            </a:fld>
            <a:endParaRPr lang="en-US"/>
          </a:p>
        </p:txBody>
      </p:sp>
    </p:spTree>
    <p:extLst>
      <p:ext uri="{BB962C8B-B14F-4D97-AF65-F5344CB8AC3E}">
        <p14:creationId xmlns:p14="http://schemas.microsoft.com/office/powerpoint/2010/main" val="54028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4529C-5C21-A1F1-A608-71B7689D1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C5D8F-9F21-B210-B71A-1E0F211C0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6E4A3-98A7-32B7-715F-9A81FD174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24436F-5670-469F-A9E2-5A2057881B2D}" type="datetime1">
              <a:rPr lang="en-US" smtClean="0"/>
              <a:t>8/2/2022</a:t>
            </a:fld>
            <a:endParaRPr lang="en-US"/>
          </a:p>
        </p:txBody>
      </p:sp>
      <p:sp>
        <p:nvSpPr>
          <p:cNvPr id="5" name="Footer Placeholder 4">
            <a:extLst>
              <a:ext uri="{FF2B5EF4-FFF2-40B4-BE49-F238E27FC236}">
                <a16:creationId xmlns:a16="http://schemas.microsoft.com/office/drawing/2014/main" id="{10B948CD-A28D-1A0B-8CF3-34886474E5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CA60E0-7581-A5D2-E7A4-138E00DE3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A4591-19F5-4EBB-9302-24D13D017EFF}" type="slidenum">
              <a:rPr lang="en-US" smtClean="0"/>
              <a:t>‹#›</a:t>
            </a:fld>
            <a:endParaRPr lang="en-US"/>
          </a:p>
        </p:txBody>
      </p:sp>
    </p:spTree>
    <p:extLst>
      <p:ext uri="{BB962C8B-B14F-4D97-AF65-F5344CB8AC3E}">
        <p14:creationId xmlns:p14="http://schemas.microsoft.com/office/powerpoint/2010/main" val="2123148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2C06-2986-5D44-5D03-52FB77B4B8D2}"/>
              </a:ext>
            </a:extLst>
          </p:cNvPr>
          <p:cNvSpPr>
            <a:spLocks noGrp="1"/>
          </p:cNvSpPr>
          <p:nvPr>
            <p:ph type="ctrTitle"/>
          </p:nvPr>
        </p:nvSpPr>
        <p:spPr/>
        <p:txBody>
          <a:bodyPr/>
          <a:lstStyle/>
          <a:p>
            <a:r>
              <a:rPr lang="en-US" dirty="0"/>
              <a:t>DiStefano Request for Dimensional Waiver </a:t>
            </a:r>
          </a:p>
        </p:txBody>
      </p:sp>
      <p:sp>
        <p:nvSpPr>
          <p:cNvPr id="3" name="Subtitle 2">
            <a:extLst>
              <a:ext uri="{FF2B5EF4-FFF2-40B4-BE49-F238E27FC236}">
                <a16:creationId xmlns:a16="http://schemas.microsoft.com/office/drawing/2014/main" id="{8A28A96C-CD2D-30A8-D4C6-DB7175AA8F8A}"/>
              </a:ext>
            </a:extLst>
          </p:cNvPr>
          <p:cNvSpPr>
            <a:spLocks noGrp="1"/>
          </p:cNvSpPr>
          <p:nvPr>
            <p:ph type="subTitle" idx="1"/>
          </p:nvPr>
        </p:nvSpPr>
        <p:spPr>
          <a:xfrm>
            <a:off x="1611924" y="4569192"/>
            <a:ext cx="9144000" cy="1655762"/>
          </a:xfrm>
        </p:spPr>
        <p:txBody>
          <a:bodyPr/>
          <a:lstStyle/>
          <a:p>
            <a:r>
              <a:rPr lang="en-US" dirty="0"/>
              <a:t>Prepared by Phil McDuffie  02Aug 2022</a:t>
            </a:r>
          </a:p>
        </p:txBody>
      </p:sp>
    </p:spTree>
    <p:extLst>
      <p:ext uri="{BB962C8B-B14F-4D97-AF65-F5344CB8AC3E}">
        <p14:creationId xmlns:p14="http://schemas.microsoft.com/office/powerpoint/2010/main" val="139001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19B22E-6738-7A0A-645D-D1FF7149FC18}"/>
              </a:ext>
            </a:extLst>
          </p:cNvPr>
          <p:cNvPicPr>
            <a:picLocks noChangeAspect="1"/>
          </p:cNvPicPr>
          <p:nvPr/>
        </p:nvPicPr>
        <p:blipFill rotWithShape="1">
          <a:blip r:embed="rId2"/>
          <a:srcRect l="39277" t="12989" r="26431" b="9072"/>
          <a:stretch/>
        </p:blipFill>
        <p:spPr>
          <a:xfrm rot="5400000">
            <a:off x="3527642" y="-632647"/>
            <a:ext cx="6344917" cy="8111766"/>
          </a:xfrm>
          <a:prstGeom prst="rect">
            <a:avLst/>
          </a:prstGeom>
        </p:spPr>
      </p:pic>
      <p:sp>
        <p:nvSpPr>
          <p:cNvPr id="6" name="TextBox 5">
            <a:extLst>
              <a:ext uri="{FF2B5EF4-FFF2-40B4-BE49-F238E27FC236}">
                <a16:creationId xmlns:a16="http://schemas.microsoft.com/office/drawing/2014/main" id="{5E773B2D-8622-4053-9ACA-5608BA53D9BF}"/>
              </a:ext>
            </a:extLst>
          </p:cNvPr>
          <p:cNvSpPr txBox="1"/>
          <p:nvPr/>
        </p:nvSpPr>
        <p:spPr>
          <a:xfrm>
            <a:off x="329496" y="384290"/>
            <a:ext cx="3049571" cy="707886"/>
          </a:xfrm>
          <a:prstGeom prst="rect">
            <a:avLst/>
          </a:prstGeom>
          <a:solidFill>
            <a:schemeClr val="bg1"/>
          </a:solidFill>
        </p:spPr>
        <p:txBody>
          <a:bodyPr wrap="square" rtlCol="0">
            <a:spAutoFit/>
          </a:bodyPr>
          <a:lstStyle/>
          <a:p>
            <a:r>
              <a:rPr lang="en-US" sz="2000" dirty="0"/>
              <a:t>So, what is the slope going across this property?</a:t>
            </a:r>
          </a:p>
        </p:txBody>
      </p:sp>
      <p:sp>
        <p:nvSpPr>
          <p:cNvPr id="7" name="TextBox 6">
            <a:extLst>
              <a:ext uri="{FF2B5EF4-FFF2-40B4-BE49-F238E27FC236}">
                <a16:creationId xmlns:a16="http://schemas.microsoft.com/office/drawing/2014/main" id="{93DF5326-2DA4-B4C1-2DB0-C6E9388C2D49}"/>
              </a:ext>
            </a:extLst>
          </p:cNvPr>
          <p:cNvSpPr txBox="1"/>
          <p:nvPr/>
        </p:nvSpPr>
        <p:spPr>
          <a:xfrm>
            <a:off x="329496" y="1658824"/>
            <a:ext cx="3424238" cy="1200329"/>
          </a:xfrm>
          <a:prstGeom prst="rect">
            <a:avLst/>
          </a:prstGeom>
          <a:solidFill>
            <a:schemeClr val="bg1"/>
          </a:solidFill>
        </p:spPr>
        <p:txBody>
          <a:bodyPr wrap="square" rtlCol="0">
            <a:spAutoFit/>
          </a:bodyPr>
          <a:lstStyle/>
          <a:p>
            <a:r>
              <a:rPr lang="en-US" dirty="0"/>
              <a:t>From the property pin to the flood plane (which is the high-water mark of the brook) the average grade is approximately 30%</a:t>
            </a:r>
          </a:p>
        </p:txBody>
      </p:sp>
      <p:sp>
        <p:nvSpPr>
          <p:cNvPr id="8" name="TextBox 7">
            <a:extLst>
              <a:ext uri="{FF2B5EF4-FFF2-40B4-BE49-F238E27FC236}">
                <a16:creationId xmlns:a16="http://schemas.microsoft.com/office/drawing/2014/main" id="{995CA9C7-0A26-06DD-80EB-6B9FEAA3559E}"/>
              </a:ext>
            </a:extLst>
          </p:cNvPr>
          <p:cNvSpPr txBox="1"/>
          <p:nvPr/>
        </p:nvSpPr>
        <p:spPr>
          <a:xfrm>
            <a:off x="138113" y="5334000"/>
            <a:ext cx="4129088" cy="923330"/>
          </a:xfrm>
          <a:prstGeom prst="rect">
            <a:avLst/>
          </a:prstGeom>
          <a:solidFill>
            <a:schemeClr val="bg1"/>
          </a:solidFill>
        </p:spPr>
        <p:txBody>
          <a:bodyPr wrap="square" rtlCol="0">
            <a:spAutoFit/>
          </a:bodyPr>
          <a:lstStyle/>
          <a:p>
            <a:r>
              <a:rPr lang="en-US" dirty="0"/>
              <a:t>Windham Zoning Regulations prohibit development on slopes of 20% or greater</a:t>
            </a:r>
          </a:p>
          <a:p>
            <a:r>
              <a:rPr lang="en-US" dirty="0"/>
              <a:t>(Section 207)</a:t>
            </a:r>
          </a:p>
        </p:txBody>
      </p:sp>
      <p:sp>
        <p:nvSpPr>
          <p:cNvPr id="9" name="Footer Placeholder 8">
            <a:extLst>
              <a:ext uri="{FF2B5EF4-FFF2-40B4-BE49-F238E27FC236}">
                <a16:creationId xmlns:a16="http://schemas.microsoft.com/office/drawing/2014/main" id="{157D9EF4-D541-2B6C-0BB1-58BD32821696}"/>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139928E-4A5D-832D-7B5D-FC2ED0C56D7F}"/>
              </a:ext>
            </a:extLst>
          </p:cNvPr>
          <p:cNvSpPr>
            <a:spLocks noGrp="1"/>
          </p:cNvSpPr>
          <p:nvPr>
            <p:ph type="sldNum" sz="quarter" idx="12"/>
          </p:nvPr>
        </p:nvSpPr>
        <p:spPr/>
        <p:txBody>
          <a:bodyPr/>
          <a:lstStyle/>
          <a:p>
            <a:fld id="{B06A4591-19F5-4EBB-9302-24D13D017EFF}" type="slidenum">
              <a:rPr lang="en-US" smtClean="0"/>
              <a:t>10</a:t>
            </a:fld>
            <a:endParaRPr lang="en-US"/>
          </a:p>
        </p:txBody>
      </p:sp>
    </p:spTree>
    <p:extLst>
      <p:ext uri="{BB962C8B-B14F-4D97-AF65-F5344CB8AC3E}">
        <p14:creationId xmlns:p14="http://schemas.microsoft.com/office/powerpoint/2010/main" val="195203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2E564-4923-3DDA-4CDD-2DD8A0A94F15}"/>
              </a:ext>
            </a:extLst>
          </p:cNvPr>
          <p:cNvPicPr>
            <a:picLocks noChangeAspect="1"/>
          </p:cNvPicPr>
          <p:nvPr/>
        </p:nvPicPr>
        <p:blipFill rotWithShape="1">
          <a:blip r:embed="rId2"/>
          <a:srcRect l="39527" t="14954" r="26723" b="8289"/>
          <a:stretch/>
        </p:blipFill>
        <p:spPr>
          <a:xfrm rot="5400000">
            <a:off x="3650870" y="-340927"/>
            <a:ext cx="5936856" cy="7594896"/>
          </a:xfrm>
          <a:prstGeom prst="rect">
            <a:avLst/>
          </a:prstGeom>
        </p:spPr>
      </p:pic>
      <p:sp>
        <p:nvSpPr>
          <p:cNvPr id="5" name="TextBox 4">
            <a:extLst>
              <a:ext uri="{FF2B5EF4-FFF2-40B4-BE49-F238E27FC236}">
                <a16:creationId xmlns:a16="http://schemas.microsoft.com/office/drawing/2014/main" id="{47E3CC33-821C-BE47-7CCF-8BD99C6350D1}"/>
              </a:ext>
            </a:extLst>
          </p:cNvPr>
          <p:cNvSpPr txBox="1"/>
          <p:nvPr/>
        </p:nvSpPr>
        <p:spPr>
          <a:xfrm>
            <a:off x="259492" y="1513703"/>
            <a:ext cx="2483708" cy="923330"/>
          </a:xfrm>
          <a:prstGeom prst="rect">
            <a:avLst/>
          </a:prstGeom>
          <a:noFill/>
        </p:spPr>
        <p:txBody>
          <a:bodyPr wrap="square" rtlCol="0">
            <a:spAutoFit/>
          </a:bodyPr>
          <a:lstStyle/>
          <a:p>
            <a:r>
              <a:rPr lang="en-US" dirty="0"/>
              <a:t>Even the slope going across the primary leach field is calculated at 20%</a:t>
            </a:r>
          </a:p>
        </p:txBody>
      </p:sp>
      <p:sp>
        <p:nvSpPr>
          <p:cNvPr id="6" name="Footer Placeholder 5">
            <a:extLst>
              <a:ext uri="{FF2B5EF4-FFF2-40B4-BE49-F238E27FC236}">
                <a16:creationId xmlns:a16="http://schemas.microsoft.com/office/drawing/2014/main" id="{9E965A66-176E-1989-F62B-F0D22A4D9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27A15-113B-080F-0E4E-04D523694AEF}"/>
              </a:ext>
            </a:extLst>
          </p:cNvPr>
          <p:cNvSpPr>
            <a:spLocks noGrp="1"/>
          </p:cNvSpPr>
          <p:nvPr>
            <p:ph type="sldNum" sz="quarter" idx="12"/>
          </p:nvPr>
        </p:nvSpPr>
        <p:spPr/>
        <p:txBody>
          <a:bodyPr/>
          <a:lstStyle/>
          <a:p>
            <a:fld id="{B06A4591-19F5-4EBB-9302-24D13D017EFF}" type="slidenum">
              <a:rPr lang="en-US" smtClean="0"/>
              <a:t>11</a:t>
            </a:fld>
            <a:endParaRPr lang="en-US"/>
          </a:p>
        </p:txBody>
      </p:sp>
    </p:spTree>
    <p:extLst>
      <p:ext uri="{BB962C8B-B14F-4D97-AF65-F5344CB8AC3E}">
        <p14:creationId xmlns:p14="http://schemas.microsoft.com/office/powerpoint/2010/main" val="354311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FA0F-E12B-3F25-AF42-8ACCF4D2BFCA}"/>
              </a:ext>
            </a:extLst>
          </p:cNvPr>
          <p:cNvSpPr>
            <a:spLocks noGrp="1"/>
          </p:cNvSpPr>
          <p:nvPr>
            <p:ph type="title"/>
          </p:nvPr>
        </p:nvSpPr>
        <p:spPr>
          <a:xfrm>
            <a:off x="838200" y="279400"/>
            <a:ext cx="10515600" cy="1325563"/>
          </a:xfrm>
        </p:spPr>
        <p:txBody>
          <a:bodyPr/>
          <a:lstStyle/>
          <a:p>
            <a:r>
              <a:rPr lang="en-US" dirty="0"/>
              <a:t>Concluding Remarks</a:t>
            </a:r>
          </a:p>
        </p:txBody>
      </p:sp>
      <p:sp>
        <p:nvSpPr>
          <p:cNvPr id="3" name="Content Placeholder 2">
            <a:extLst>
              <a:ext uri="{FF2B5EF4-FFF2-40B4-BE49-F238E27FC236}">
                <a16:creationId xmlns:a16="http://schemas.microsoft.com/office/drawing/2014/main" id="{0BE7BABE-C585-0806-F5B9-FEF553B2AE55}"/>
              </a:ext>
            </a:extLst>
          </p:cNvPr>
          <p:cNvSpPr>
            <a:spLocks noGrp="1"/>
          </p:cNvSpPr>
          <p:nvPr>
            <p:ph idx="1"/>
          </p:nvPr>
        </p:nvSpPr>
        <p:spPr>
          <a:xfrm>
            <a:off x="838200" y="1406525"/>
            <a:ext cx="10515600" cy="4351338"/>
          </a:xfrm>
        </p:spPr>
        <p:txBody>
          <a:bodyPr/>
          <a:lstStyle/>
          <a:p>
            <a:r>
              <a:rPr lang="en-US" dirty="0"/>
              <a:t>I feel like the town zoning office, as well as the owner/builder of the property made serious mistakes that skirted the intent of the zoning regulations, and has resulted in a foundation being poured after a zoning violation was observed by the ZA.</a:t>
            </a:r>
          </a:p>
          <a:p>
            <a:pPr lvl="1"/>
            <a:r>
              <a:rPr lang="en-US" dirty="0"/>
              <a:t>No building site plan was submitted to the ZA for review to conformance to Windham Zoning Regulations (In spite of Item 7 on the Zoning Permit Application)</a:t>
            </a:r>
            <a:br>
              <a:rPr lang="en-US" dirty="0"/>
            </a:br>
            <a:endParaRPr lang="en-US" dirty="0"/>
          </a:p>
          <a:p>
            <a:endParaRPr lang="en-US" dirty="0"/>
          </a:p>
          <a:p>
            <a:endParaRPr lang="en-US" dirty="0"/>
          </a:p>
        </p:txBody>
      </p:sp>
      <p:pic>
        <p:nvPicPr>
          <p:cNvPr id="5" name="Picture 4">
            <a:extLst>
              <a:ext uri="{FF2B5EF4-FFF2-40B4-BE49-F238E27FC236}">
                <a16:creationId xmlns:a16="http://schemas.microsoft.com/office/drawing/2014/main" id="{247266A7-BBD5-5B03-A8F1-8CD8FD07CA26}"/>
              </a:ext>
            </a:extLst>
          </p:cNvPr>
          <p:cNvPicPr>
            <a:picLocks noChangeAspect="1"/>
          </p:cNvPicPr>
          <p:nvPr/>
        </p:nvPicPr>
        <p:blipFill rotWithShape="1">
          <a:blip r:embed="rId2"/>
          <a:srcRect l="43125" t="40000" r="28229" b="39352"/>
          <a:stretch/>
        </p:blipFill>
        <p:spPr>
          <a:xfrm>
            <a:off x="2224409" y="3759201"/>
            <a:ext cx="6953676" cy="2819400"/>
          </a:xfrm>
          <a:prstGeom prst="rect">
            <a:avLst/>
          </a:prstGeom>
        </p:spPr>
      </p:pic>
      <p:sp>
        <p:nvSpPr>
          <p:cNvPr id="4" name="Footer Placeholder 3">
            <a:extLst>
              <a:ext uri="{FF2B5EF4-FFF2-40B4-BE49-F238E27FC236}">
                <a16:creationId xmlns:a16="http://schemas.microsoft.com/office/drawing/2014/main" id="{B8D2A8F9-4A06-EC96-45E3-79B1C7E11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251D4-B388-C848-4206-A61F325D8240}"/>
              </a:ext>
            </a:extLst>
          </p:cNvPr>
          <p:cNvSpPr>
            <a:spLocks noGrp="1"/>
          </p:cNvSpPr>
          <p:nvPr>
            <p:ph type="sldNum" sz="quarter" idx="12"/>
          </p:nvPr>
        </p:nvSpPr>
        <p:spPr/>
        <p:txBody>
          <a:bodyPr/>
          <a:lstStyle/>
          <a:p>
            <a:fld id="{B06A4591-19F5-4EBB-9302-24D13D017EFF}" type="slidenum">
              <a:rPr lang="en-US" smtClean="0"/>
              <a:t>12</a:t>
            </a:fld>
            <a:endParaRPr lang="en-US"/>
          </a:p>
        </p:txBody>
      </p:sp>
    </p:spTree>
    <p:extLst>
      <p:ext uri="{BB962C8B-B14F-4D97-AF65-F5344CB8AC3E}">
        <p14:creationId xmlns:p14="http://schemas.microsoft.com/office/powerpoint/2010/main" val="199926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4833-0E74-3F68-3A27-972E4DE76F16}"/>
              </a:ext>
            </a:extLst>
          </p:cNvPr>
          <p:cNvSpPr>
            <a:spLocks noGrp="1"/>
          </p:cNvSpPr>
          <p:nvPr>
            <p:ph type="title"/>
          </p:nvPr>
        </p:nvSpPr>
        <p:spPr/>
        <p:txBody>
          <a:bodyPr/>
          <a:lstStyle/>
          <a:p>
            <a:r>
              <a:rPr lang="en-US" dirty="0"/>
              <a:t>Concluding Remarks (continued)</a:t>
            </a:r>
          </a:p>
        </p:txBody>
      </p:sp>
      <p:sp>
        <p:nvSpPr>
          <p:cNvPr id="3" name="Content Placeholder 2">
            <a:extLst>
              <a:ext uri="{FF2B5EF4-FFF2-40B4-BE49-F238E27FC236}">
                <a16:creationId xmlns:a16="http://schemas.microsoft.com/office/drawing/2014/main" id="{ED36EE90-F690-3F9F-CF68-DB1CB38800AB}"/>
              </a:ext>
            </a:extLst>
          </p:cNvPr>
          <p:cNvSpPr>
            <a:spLocks noGrp="1"/>
          </p:cNvSpPr>
          <p:nvPr>
            <p:ph idx="1"/>
          </p:nvPr>
        </p:nvSpPr>
        <p:spPr/>
        <p:txBody>
          <a:bodyPr/>
          <a:lstStyle/>
          <a:p>
            <a:r>
              <a:rPr lang="en-US" dirty="0"/>
              <a:t>Building Permit was approved without reviewing any site plan, including the ANR Septic Plan</a:t>
            </a:r>
          </a:p>
          <a:p>
            <a:r>
              <a:rPr lang="en-US" dirty="0"/>
              <a:t>Foundation was poured after the ZA became aware of the setback violation, hence, if a stop-work order was issued prior to the foundation being poured, the owner did so at his own risk</a:t>
            </a:r>
          </a:p>
          <a:p>
            <a:r>
              <a:rPr lang="en-US" dirty="0"/>
              <a:t>Despite the setback violations, the grade on this building site greatly exceeds Windham zoning regulations</a:t>
            </a:r>
          </a:p>
          <a:p>
            <a:r>
              <a:rPr lang="en-US" dirty="0"/>
              <a:t>A grade limit of 20% is important to adhere to, especially considering that this property is immediately above Wheeler Brook and its flood plane.</a:t>
            </a:r>
          </a:p>
          <a:p>
            <a:endParaRPr lang="en-US" dirty="0"/>
          </a:p>
        </p:txBody>
      </p:sp>
      <p:sp>
        <p:nvSpPr>
          <p:cNvPr id="4" name="Footer Placeholder 3">
            <a:extLst>
              <a:ext uri="{FF2B5EF4-FFF2-40B4-BE49-F238E27FC236}">
                <a16:creationId xmlns:a16="http://schemas.microsoft.com/office/drawing/2014/main" id="{E86391D2-D01C-8451-EEFA-ACF2AA39AF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4A51C8-A72F-A788-20E4-1263F60B7F78}"/>
              </a:ext>
            </a:extLst>
          </p:cNvPr>
          <p:cNvSpPr>
            <a:spLocks noGrp="1"/>
          </p:cNvSpPr>
          <p:nvPr>
            <p:ph type="sldNum" sz="quarter" idx="12"/>
          </p:nvPr>
        </p:nvSpPr>
        <p:spPr/>
        <p:txBody>
          <a:bodyPr/>
          <a:lstStyle/>
          <a:p>
            <a:fld id="{B06A4591-19F5-4EBB-9302-24D13D017EFF}" type="slidenum">
              <a:rPr lang="en-US" smtClean="0"/>
              <a:t>13</a:t>
            </a:fld>
            <a:endParaRPr lang="en-US"/>
          </a:p>
        </p:txBody>
      </p:sp>
    </p:spTree>
    <p:extLst>
      <p:ext uri="{BB962C8B-B14F-4D97-AF65-F5344CB8AC3E}">
        <p14:creationId xmlns:p14="http://schemas.microsoft.com/office/powerpoint/2010/main" val="173521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E39403-9E4B-6724-FCF1-2BB897AB3C26}"/>
              </a:ext>
            </a:extLst>
          </p:cNvPr>
          <p:cNvPicPr>
            <a:picLocks noChangeAspect="1"/>
          </p:cNvPicPr>
          <p:nvPr/>
        </p:nvPicPr>
        <p:blipFill rotWithShape="1">
          <a:blip r:embed="rId2"/>
          <a:srcRect l="42061" t="37208" r="26773" b="25135"/>
          <a:stretch/>
        </p:blipFill>
        <p:spPr>
          <a:xfrm>
            <a:off x="2164719" y="1340708"/>
            <a:ext cx="7862562" cy="5343985"/>
          </a:xfrm>
          <a:prstGeom prst="rect">
            <a:avLst/>
          </a:prstGeom>
        </p:spPr>
      </p:pic>
      <p:sp>
        <p:nvSpPr>
          <p:cNvPr id="6" name="TextBox 5">
            <a:extLst>
              <a:ext uri="{FF2B5EF4-FFF2-40B4-BE49-F238E27FC236}">
                <a16:creationId xmlns:a16="http://schemas.microsoft.com/office/drawing/2014/main" id="{8E960DF1-471B-CE85-DF2B-EDC0F5DD5BB2}"/>
              </a:ext>
            </a:extLst>
          </p:cNvPr>
          <p:cNvSpPr txBox="1"/>
          <p:nvPr/>
        </p:nvSpPr>
        <p:spPr>
          <a:xfrm>
            <a:off x="722870" y="302741"/>
            <a:ext cx="10768914" cy="923330"/>
          </a:xfrm>
          <a:prstGeom prst="rect">
            <a:avLst/>
          </a:prstGeom>
          <a:noFill/>
        </p:spPr>
        <p:txBody>
          <a:bodyPr wrap="square" rtlCol="0">
            <a:spAutoFit/>
          </a:bodyPr>
          <a:lstStyle/>
          <a:p>
            <a:r>
              <a:rPr lang="en-US" dirty="0"/>
              <a:t>Finally, I respectfully ask the Zoning Board of Adjustment to consider the criteria specified for dimensional waivers.  I don’t believe this request meets Item 3, Item 4b, 4d, and 4e.  I also think the board should consider whether Item 5 is applicable.</a:t>
            </a:r>
          </a:p>
        </p:txBody>
      </p:sp>
      <p:sp>
        <p:nvSpPr>
          <p:cNvPr id="7" name="Footer Placeholder 6">
            <a:extLst>
              <a:ext uri="{FF2B5EF4-FFF2-40B4-BE49-F238E27FC236}">
                <a16:creationId xmlns:a16="http://schemas.microsoft.com/office/drawing/2014/main" id="{5C258B07-0AB3-ACB0-05DB-EAD62F69985A}"/>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3E36C6C7-C87B-0D03-F491-695053C80C1E}"/>
              </a:ext>
            </a:extLst>
          </p:cNvPr>
          <p:cNvSpPr>
            <a:spLocks noGrp="1"/>
          </p:cNvSpPr>
          <p:nvPr>
            <p:ph type="sldNum" sz="quarter" idx="12"/>
          </p:nvPr>
        </p:nvSpPr>
        <p:spPr/>
        <p:txBody>
          <a:bodyPr/>
          <a:lstStyle/>
          <a:p>
            <a:fld id="{B06A4591-19F5-4EBB-9302-24D13D017EFF}" type="slidenum">
              <a:rPr lang="en-US" smtClean="0"/>
              <a:t>14</a:t>
            </a:fld>
            <a:endParaRPr lang="en-US"/>
          </a:p>
        </p:txBody>
      </p:sp>
    </p:spTree>
    <p:extLst>
      <p:ext uri="{BB962C8B-B14F-4D97-AF65-F5344CB8AC3E}">
        <p14:creationId xmlns:p14="http://schemas.microsoft.com/office/powerpoint/2010/main" val="184230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D0EF-5E43-0E70-087E-7C466C7D910F}"/>
              </a:ext>
            </a:extLst>
          </p:cNvPr>
          <p:cNvSpPr>
            <a:spLocks noGrp="1"/>
          </p:cNvSpPr>
          <p:nvPr>
            <p:ph type="title"/>
          </p:nvPr>
        </p:nvSpPr>
        <p:spPr/>
        <p:txBody>
          <a:bodyPr/>
          <a:lstStyle/>
          <a:p>
            <a:r>
              <a:rPr lang="en-US" dirty="0"/>
              <a:t>Timeline Of Events</a:t>
            </a:r>
          </a:p>
        </p:txBody>
      </p:sp>
      <p:sp>
        <p:nvSpPr>
          <p:cNvPr id="3" name="Content Placeholder 2">
            <a:extLst>
              <a:ext uri="{FF2B5EF4-FFF2-40B4-BE49-F238E27FC236}">
                <a16:creationId xmlns:a16="http://schemas.microsoft.com/office/drawing/2014/main" id="{2BDA9D5C-8BFD-C74F-9822-16A332D0329C}"/>
              </a:ext>
            </a:extLst>
          </p:cNvPr>
          <p:cNvSpPr>
            <a:spLocks noGrp="1"/>
          </p:cNvSpPr>
          <p:nvPr>
            <p:ph idx="1"/>
          </p:nvPr>
        </p:nvSpPr>
        <p:spPr/>
        <p:txBody>
          <a:bodyPr>
            <a:normAutofit fontScale="77500" lnSpcReduction="20000"/>
          </a:bodyPr>
          <a:lstStyle/>
          <a:p>
            <a:r>
              <a:rPr lang="en-US" dirty="0"/>
              <a:t>Boynton property sold to DiStefano on 2/18/2020</a:t>
            </a:r>
          </a:p>
          <a:p>
            <a:r>
              <a:rPr lang="en-US" dirty="0"/>
              <a:t>Distefano subdivides property into two parcels 1/25/2022</a:t>
            </a:r>
          </a:p>
          <a:p>
            <a:r>
              <a:rPr lang="en-US" dirty="0"/>
              <a:t>Certified mail sent to abutting property owners 2/14/2022 indicates proposed septic and water well restrictions will overshadow adjacent properties (McDuffie/Boynton-Stover/Weitzel)</a:t>
            </a:r>
          </a:p>
          <a:p>
            <a:r>
              <a:rPr lang="en-US" dirty="0"/>
              <a:t>“Building Permit” Submitted to town office on 3/30/2022</a:t>
            </a:r>
          </a:p>
          <a:p>
            <a:pPr lvl="2"/>
            <a:r>
              <a:rPr lang="en-US" dirty="0"/>
              <a:t>No Building Plan was submitted</a:t>
            </a:r>
          </a:p>
          <a:p>
            <a:pPr lvl="2"/>
            <a:r>
              <a:rPr lang="en-US" dirty="0"/>
              <a:t>ANR Septic Plan Approval Letter (dated 3/30/2022) was submitted</a:t>
            </a:r>
          </a:p>
          <a:p>
            <a:pPr lvl="2"/>
            <a:r>
              <a:rPr lang="en-US" dirty="0"/>
              <a:t>ANR Septic Site Plan was not submitted</a:t>
            </a:r>
          </a:p>
          <a:p>
            <a:r>
              <a:rPr lang="en-US" dirty="0"/>
              <a:t>Building Permit Granted on 4/6/2022, Effective on 4/20/2022</a:t>
            </a:r>
          </a:p>
          <a:p>
            <a:r>
              <a:rPr lang="en-US" dirty="0"/>
              <a:t>Setback violation (approx. 25 feet) was discovered on or before morning of 7/6/2022</a:t>
            </a:r>
          </a:p>
          <a:p>
            <a:r>
              <a:rPr lang="en-US" dirty="0"/>
              <a:t>ZA visited site on morning of 7/6/2022</a:t>
            </a:r>
          </a:p>
          <a:p>
            <a:r>
              <a:rPr lang="en-US" dirty="0"/>
              <a:t>Foundation was poured during late afternoon on 7/6/2022</a:t>
            </a:r>
          </a:p>
        </p:txBody>
      </p:sp>
      <p:sp>
        <p:nvSpPr>
          <p:cNvPr id="4" name="Footer Placeholder 3">
            <a:extLst>
              <a:ext uri="{FF2B5EF4-FFF2-40B4-BE49-F238E27FC236}">
                <a16:creationId xmlns:a16="http://schemas.microsoft.com/office/drawing/2014/main" id="{EEC751F0-4A88-17C5-4562-396806B421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EE66C6-DF57-BCB6-A584-C35260E96575}"/>
              </a:ext>
            </a:extLst>
          </p:cNvPr>
          <p:cNvSpPr>
            <a:spLocks noGrp="1"/>
          </p:cNvSpPr>
          <p:nvPr>
            <p:ph type="sldNum" sz="quarter" idx="12"/>
          </p:nvPr>
        </p:nvSpPr>
        <p:spPr/>
        <p:txBody>
          <a:bodyPr/>
          <a:lstStyle/>
          <a:p>
            <a:fld id="{B06A4591-19F5-4EBB-9302-24D13D017EFF}" type="slidenum">
              <a:rPr lang="en-US" smtClean="0"/>
              <a:t>2</a:t>
            </a:fld>
            <a:endParaRPr lang="en-US"/>
          </a:p>
        </p:txBody>
      </p:sp>
    </p:spTree>
    <p:extLst>
      <p:ext uri="{BB962C8B-B14F-4D97-AF65-F5344CB8AC3E}">
        <p14:creationId xmlns:p14="http://schemas.microsoft.com/office/powerpoint/2010/main" val="319564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E652-9BFE-7514-9BE9-180407A8F52D}"/>
              </a:ext>
            </a:extLst>
          </p:cNvPr>
          <p:cNvSpPr>
            <a:spLocks noGrp="1"/>
          </p:cNvSpPr>
          <p:nvPr>
            <p:ph type="title"/>
          </p:nvPr>
        </p:nvSpPr>
        <p:spPr/>
        <p:txBody>
          <a:bodyPr/>
          <a:lstStyle/>
          <a:p>
            <a:r>
              <a:rPr lang="en-US" dirty="0"/>
              <a:t>Where Do I Fit Into This?</a:t>
            </a:r>
          </a:p>
        </p:txBody>
      </p:sp>
      <p:sp>
        <p:nvSpPr>
          <p:cNvPr id="3" name="Content Placeholder 2">
            <a:extLst>
              <a:ext uri="{FF2B5EF4-FFF2-40B4-BE49-F238E27FC236}">
                <a16:creationId xmlns:a16="http://schemas.microsoft.com/office/drawing/2014/main" id="{C98E9C3D-7D7B-D984-DB73-B44750AE1E99}"/>
              </a:ext>
            </a:extLst>
          </p:cNvPr>
          <p:cNvSpPr>
            <a:spLocks noGrp="1"/>
          </p:cNvSpPr>
          <p:nvPr>
            <p:ph idx="1"/>
          </p:nvPr>
        </p:nvSpPr>
        <p:spPr/>
        <p:txBody>
          <a:bodyPr>
            <a:normAutofit fontScale="85000" lnSpcReduction="20000"/>
          </a:bodyPr>
          <a:lstStyle/>
          <a:p>
            <a:r>
              <a:rPr lang="en-US" dirty="0"/>
              <a:t>Upon receipt of the Certified Letter, I visited the proposed building on 2/16/2022</a:t>
            </a:r>
          </a:p>
          <a:p>
            <a:pPr lvl="1"/>
            <a:r>
              <a:rPr lang="en-US" dirty="0"/>
              <a:t>I left with a strong impression that the site isn’t suitable for building on. Getting out of the car, I felt like I was standing at the top of a gorge.  Wheeler Brook is at the bottom of the site and is approximately 50 feet below Wheeler Road.</a:t>
            </a:r>
          </a:p>
          <a:p>
            <a:pPr lvl="1"/>
            <a:r>
              <a:rPr lang="en-US" dirty="0"/>
              <a:t>My major concerns</a:t>
            </a:r>
          </a:p>
          <a:p>
            <a:pPr lvl="2"/>
            <a:r>
              <a:rPr lang="en-US" dirty="0"/>
              <a:t>Slope of the property is very steep and poses runoff threat</a:t>
            </a:r>
          </a:p>
          <a:p>
            <a:pPr lvl="2"/>
            <a:r>
              <a:rPr lang="en-US" dirty="0"/>
              <a:t>Wheeler Brook is at the bottom of the building site, and I consider it as an ecologically sensitive area</a:t>
            </a:r>
          </a:p>
          <a:p>
            <a:r>
              <a:rPr lang="en-US" dirty="0"/>
              <a:t>I reported my concerns to the Planning Commissioner (PC), the ZA, and a lister who works in the office with the ZA.</a:t>
            </a:r>
          </a:p>
          <a:p>
            <a:pPr lvl="1"/>
            <a:r>
              <a:rPr lang="en-US" dirty="0"/>
              <a:t>PC and Lister visited the site</a:t>
            </a:r>
          </a:p>
          <a:p>
            <a:pPr lvl="1"/>
            <a:r>
              <a:rPr lang="en-US" dirty="0"/>
              <a:t>Lister wrote an email sharing his concerns</a:t>
            </a:r>
          </a:p>
          <a:p>
            <a:pPr lvl="1"/>
            <a:r>
              <a:rPr lang="en-US" dirty="0"/>
              <a:t>PC gave me the name of a contact with ANR</a:t>
            </a:r>
          </a:p>
          <a:p>
            <a:r>
              <a:rPr lang="en-US" dirty="0"/>
              <a:t>I proceeded to contact officials at ANR to learn about the process of Septic Plan Approval and share my concerns over the suitability of the site for development</a:t>
            </a:r>
          </a:p>
          <a:p>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1B83FCDF-02EE-D25D-3EBB-FA047FD595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20452E-1B95-1504-B1D3-B0E7361686B3}"/>
              </a:ext>
            </a:extLst>
          </p:cNvPr>
          <p:cNvSpPr>
            <a:spLocks noGrp="1"/>
          </p:cNvSpPr>
          <p:nvPr>
            <p:ph type="sldNum" sz="quarter" idx="12"/>
          </p:nvPr>
        </p:nvSpPr>
        <p:spPr/>
        <p:txBody>
          <a:bodyPr/>
          <a:lstStyle/>
          <a:p>
            <a:fld id="{B06A4591-19F5-4EBB-9302-24D13D017EFF}" type="slidenum">
              <a:rPr lang="en-US" smtClean="0"/>
              <a:t>3</a:t>
            </a:fld>
            <a:endParaRPr lang="en-US"/>
          </a:p>
        </p:txBody>
      </p:sp>
    </p:spTree>
    <p:extLst>
      <p:ext uri="{BB962C8B-B14F-4D97-AF65-F5344CB8AC3E}">
        <p14:creationId xmlns:p14="http://schemas.microsoft.com/office/powerpoint/2010/main" val="111711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379E-54AE-993D-E8B1-70AC0B309792}"/>
              </a:ext>
            </a:extLst>
          </p:cNvPr>
          <p:cNvSpPr>
            <a:spLocks noGrp="1"/>
          </p:cNvSpPr>
          <p:nvPr>
            <p:ph type="title"/>
          </p:nvPr>
        </p:nvSpPr>
        <p:spPr/>
        <p:txBody>
          <a:bodyPr/>
          <a:lstStyle/>
          <a:p>
            <a:r>
              <a:rPr lang="en-US" dirty="0"/>
              <a:t>Lister’s impression of building site </a:t>
            </a:r>
          </a:p>
        </p:txBody>
      </p:sp>
      <p:sp>
        <p:nvSpPr>
          <p:cNvPr id="3" name="Content Placeholder 2">
            <a:extLst>
              <a:ext uri="{FF2B5EF4-FFF2-40B4-BE49-F238E27FC236}">
                <a16:creationId xmlns:a16="http://schemas.microsoft.com/office/drawing/2014/main" id="{BC45B4C5-953A-DE81-5052-3BF0318C6681}"/>
              </a:ext>
            </a:extLst>
          </p:cNvPr>
          <p:cNvSpPr>
            <a:spLocks noGrp="1"/>
          </p:cNvSpPr>
          <p:nvPr>
            <p:ph idx="1"/>
          </p:nvPr>
        </p:nvSpPr>
        <p:spPr/>
        <p:txBody>
          <a:bodyPr/>
          <a:lstStyle/>
          <a:p>
            <a:pPr marL="0" marR="0">
              <a:spcBef>
                <a:spcPts val="0"/>
              </a:spcBef>
              <a:spcAft>
                <a:spcPts val="0"/>
              </a:spcAft>
            </a:pPr>
            <a:r>
              <a:rPr lang="en-US" sz="2400" dirty="0">
                <a:effectLst/>
                <a:latin typeface="Helvetica" panose="020B0604020202020204" pitchFamily="34" charset="0"/>
                <a:ea typeface="Times New Roman" panose="02020603050405020304" pitchFamily="18" charset="0"/>
              </a:rPr>
              <a:t>From Email sent by lister on 2/17/2022 to me, the PC, and the ZA</a:t>
            </a:r>
            <a:endParaRPr lang="en-US" sz="2400" dirty="0">
              <a:effectLst/>
              <a:latin typeface="Calibri" panose="020F0502020204030204" pitchFamily="34" charset="0"/>
              <a:ea typeface="Calibri" panose="020F0502020204030204" pitchFamily="34" charset="0"/>
            </a:endParaRPr>
          </a:p>
          <a:p>
            <a:pPr marL="457200" lvl="1">
              <a:spcBef>
                <a:spcPts val="0"/>
              </a:spcBef>
            </a:pPr>
            <a:r>
              <a:rPr lang="en-US" sz="1800" dirty="0">
                <a:effectLst/>
                <a:latin typeface="Helvetica" panose="020B0604020202020204" pitchFamily="34" charset="0"/>
                <a:ea typeface="Times New Roman" panose="02020603050405020304" pitchFamily="18" charset="0"/>
              </a:rPr>
              <a:t>Phil and Ellen sent me the septic preliminary design for the Distefano proposed house site.  Some concerns are the closeness of the building to the property line of John Boynton.  The steepness of the land and the proximity to the brook.   The line indicated as "septic isolation field" appears to include sections of the brook?  I am amused that the brooks location is not indicated on the septic site plan? I am going to make a site visit today to eyeball the survey stakes and take a few photos,   My initial reaction is to review the site and engage in a discussion concerning alternatives. </a:t>
            </a:r>
          </a:p>
          <a:p>
            <a:pPr marL="0">
              <a:spcBef>
                <a:spcPts val="0"/>
              </a:spcBef>
            </a:pPr>
            <a:r>
              <a:rPr lang="en-US" sz="2400" dirty="0">
                <a:effectLst/>
                <a:latin typeface="Helvetica" panose="020B0604020202020204" pitchFamily="34" charset="0"/>
                <a:ea typeface="Times New Roman" panose="02020603050405020304" pitchFamily="18" charset="0"/>
              </a:rPr>
              <a:t> To my knowledge I was </a:t>
            </a:r>
            <a:r>
              <a:rPr lang="en-US" sz="2400" dirty="0">
                <a:latin typeface="Helvetica" panose="020B0604020202020204" pitchFamily="34" charset="0"/>
                <a:ea typeface="Times New Roman" panose="02020603050405020304" pitchFamily="18" charset="0"/>
              </a:rPr>
              <a:t>the only one who responded to that email</a:t>
            </a:r>
          </a:p>
          <a:p>
            <a:pPr marL="0">
              <a:spcBef>
                <a:spcPts val="0"/>
              </a:spcBef>
            </a:pPr>
            <a:endParaRPr lang="en-US" sz="2400" dirty="0">
              <a:effectLst/>
              <a:latin typeface="Helvetica" panose="020B0604020202020204" pitchFamily="34" charset="0"/>
              <a:ea typeface="Times New Roman" panose="02020603050405020304" pitchFamily="18" charset="0"/>
            </a:endParaRPr>
          </a:p>
          <a:p>
            <a:pPr marL="228600" lvl="1" indent="0">
              <a:spcBef>
                <a:spcPts val="0"/>
              </a:spcBef>
              <a:buNone/>
            </a:pP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198FB941-E1F6-8BFF-391E-7BA7839CE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A6CB68-D0D2-C821-B2E9-37A772A8EF61}"/>
              </a:ext>
            </a:extLst>
          </p:cNvPr>
          <p:cNvSpPr>
            <a:spLocks noGrp="1"/>
          </p:cNvSpPr>
          <p:nvPr>
            <p:ph type="sldNum" sz="quarter" idx="12"/>
          </p:nvPr>
        </p:nvSpPr>
        <p:spPr/>
        <p:txBody>
          <a:bodyPr/>
          <a:lstStyle/>
          <a:p>
            <a:fld id="{B06A4591-19F5-4EBB-9302-24D13D017EFF}" type="slidenum">
              <a:rPr lang="en-US" smtClean="0"/>
              <a:t>4</a:t>
            </a:fld>
            <a:endParaRPr lang="en-US"/>
          </a:p>
        </p:txBody>
      </p:sp>
    </p:spTree>
    <p:extLst>
      <p:ext uri="{BB962C8B-B14F-4D97-AF65-F5344CB8AC3E}">
        <p14:creationId xmlns:p14="http://schemas.microsoft.com/office/powerpoint/2010/main" val="76979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113-BAE0-601F-0273-C977B8F71008}"/>
              </a:ext>
            </a:extLst>
          </p:cNvPr>
          <p:cNvSpPr>
            <a:spLocks noGrp="1"/>
          </p:cNvSpPr>
          <p:nvPr>
            <p:ph type="title"/>
          </p:nvPr>
        </p:nvSpPr>
        <p:spPr>
          <a:xfrm>
            <a:off x="838200" y="325560"/>
            <a:ext cx="10515600" cy="1325563"/>
          </a:xfrm>
        </p:spPr>
        <p:txBody>
          <a:bodyPr/>
          <a:lstStyle/>
          <a:p>
            <a:r>
              <a:rPr lang="en-US" dirty="0"/>
              <a:t>The ANR Rabbit Hole</a:t>
            </a:r>
          </a:p>
        </p:txBody>
      </p:sp>
      <p:sp>
        <p:nvSpPr>
          <p:cNvPr id="3" name="Content Placeholder 2">
            <a:extLst>
              <a:ext uri="{FF2B5EF4-FFF2-40B4-BE49-F238E27FC236}">
                <a16:creationId xmlns:a16="http://schemas.microsoft.com/office/drawing/2014/main" id="{B00EA3D9-BB1B-3768-293D-C93602317C36}"/>
              </a:ext>
            </a:extLst>
          </p:cNvPr>
          <p:cNvSpPr>
            <a:spLocks noGrp="1"/>
          </p:cNvSpPr>
          <p:nvPr>
            <p:ph idx="1"/>
          </p:nvPr>
        </p:nvSpPr>
        <p:spPr>
          <a:xfrm>
            <a:off x="838200" y="1816832"/>
            <a:ext cx="10515600" cy="4655405"/>
          </a:xfrm>
        </p:spPr>
        <p:txBody>
          <a:bodyPr>
            <a:normAutofit fontScale="70000" lnSpcReduction="20000"/>
          </a:bodyPr>
          <a:lstStyle/>
          <a:p>
            <a:r>
              <a:rPr lang="en-US" dirty="0"/>
              <a:t>Using the ANR contact that the PC sent to me, I proceeded to spend over a week calling a sizable group of individuals in an effort to learn about the approval process, and hopefully speak to the individual who would examine and approve the septic plan.</a:t>
            </a:r>
          </a:p>
          <a:p>
            <a:r>
              <a:rPr lang="en-US" dirty="0"/>
              <a:t>I found that individual, and in the process, I came up with the following impressions that I related in an email to the PC, Lister, and ZA on 2/25/2022</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site plan will be reviewed for conformance to the W/WW “stay-out” zones that have been stipulated by ANR.  The site plan </a:t>
            </a:r>
            <a:r>
              <a:rPr lang="en-US" sz="1800" b="1" dirty="0">
                <a:effectLst/>
                <a:latin typeface="Calibri" panose="020F0502020204030204" pitchFamily="34" charset="0"/>
                <a:ea typeface="Times New Roman" panose="02020603050405020304" pitchFamily="18" charset="0"/>
              </a:rPr>
              <a:t>is not</a:t>
            </a:r>
            <a:r>
              <a:rPr lang="en-US" sz="1800" dirty="0">
                <a:effectLst/>
                <a:latin typeface="Calibri" panose="020F0502020204030204" pitchFamily="34" charset="0"/>
                <a:ea typeface="Times New Roman" panose="02020603050405020304" pitchFamily="18" charset="0"/>
              </a:rPr>
              <a:t> reviewed in terms of runoff potential, or for the potential of long-term environmental impact outside of the W/WW system.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Impact to the aesthetics of the location around the site, or “common sense” suitability of the proposed location for the building(s) </a:t>
            </a:r>
            <a:r>
              <a:rPr lang="en-US" sz="1800" b="1" dirty="0">
                <a:effectLst/>
                <a:latin typeface="Calibri" panose="020F0502020204030204" pitchFamily="34" charset="0"/>
                <a:ea typeface="Times New Roman" panose="02020603050405020304" pitchFamily="18" charset="0"/>
              </a:rPr>
              <a:t>are not</a:t>
            </a:r>
            <a:r>
              <a:rPr lang="en-US" sz="1800" dirty="0">
                <a:effectLst/>
                <a:latin typeface="Calibri" panose="020F0502020204030204" pitchFamily="34" charset="0"/>
                <a:ea typeface="Times New Roman" panose="02020603050405020304" pitchFamily="18" charset="0"/>
              </a:rPr>
              <a:t> reviewed by ANR.  In other words, ANR will only approve or deny the plan based on conformance of the W/WW design to ANR requirements.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Actual site visits by the ANR engineer are very rare these days, due to staffing shortages and the fact that most of the staff are working from home.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designer of the site plan is responsible for evaluating the potential for storm-runoff during construction and must address it in the plan if he or she determines that the construction site meets the ANR criteria for invoking a stormwater management plan.  If so, the plan designer must obtain a permit from the Storm Water Management office of the ANR.</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Jeff said he will keep an eye out for the site plan in question, and assured me he will review it with due diligence for conformance to the W/WW design requirements. </a:t>
            </a:r>
            <a:endParaRPr lang="en-US" sz="1800" dirty="0">
              <a:effectLst/>
              <a:latin typeface="Calibri" panose="020F0502020204030204" pitchFamily="34" charset="0"/>
              <a:ea typeface="Calibri" panose="020F0502020204030204" pitchFamily="34" charset="0"/>
            </a:endParaRPr>
          </a:p>
          <a:p>
            <a:pPr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highlight>
                  <a:srgbClr val="FFFF00"/>
                </a:highlight>
                <a:latin typeface="Calibri" panose="020F0502020204030204" pitchFamily="34" charset="0"/>
                <a:ea typeface="Calibri" panose="020F0502020204030204" pitchFamily="34" charset="0"/>
              </a:rPr>
              <a:t>So, I must say I’m disappointed with what I’ve found out.  In effect, the ANR does not have the jurisdiction to approve or deny a building plan based common “common sense” suitability, or environmental impact sensitivity.  I believe John was the one who told me that in recent years they are seeing “more and more” submitted site plans, that in previous years would have never been submitted, but that’s because the “easier” locations have already been taken.  John did say that in situations like this, the only recourse is rely on the town’s zoning regulations, for the town is the entity that has the final say in the approval of a building permit.</a:t>
            </a:r>
          </a:p>
          <a:p>
            <a:pPr>
              <a:spcBef>
                <a:spcPts val="0"/>
              </a:spcBef>
            </a:pPr>
            <a:endParaRPr lang="en-US" sz="2100" dirty="0">
              <a:effectLst/>
              <a:highlight>
                <a:srgbClr val="FFFF00"/>
              </a:highlight>
              <a:latin typeface="Calibri" panose="020F0502020204030204" pitchFamily="34" charset="0"/>
              <a:ea typeface="Calibri" panose="020F0502020204030204" pitchFamily="34" charset="0"/>
            </a:endParaRPr>
          </a:p>
          <a:p>
            <a:pPr>
              <a:spcBef>
                <a:spcPts val="0"/>
              </a:spcBef>
            </a:pPr>
            <a:r>
              <a:rPr lang="en-US" sz="2300" dirty="0">
                <a:latin typeface="Calibri" panose="020F0502020204030204" pitchFamily="34" charset="0"/>
                <a:ea typeface="Calibri" panose="020F0502020204030204" pitchFamily="34" charset="0"/>
              </a:rPr>
              <a:t>On 3/30/2022, ANR approved the septic plan, and I then assumed the town would follow normal procedure in granting a Building Permit (i.e. inspect the site plan for conformance to Windham Zoning regulations </a:t>
            </a:r>
            <a:endParaRPr lang="en-US" sz="23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7A6C8768-EA32-3976-9890-87826B7F5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0210BA-A419-5CC3-FD39-7FC25AE56E73}"/>
              </a:ext>
            </a:extLst>
          </p:cNvPr>
          <p:cNvSpPr>
            <a:spLocks noGrp="1"/>
          </p:cNvSpPr>
          <p:nvPr>
            <p:ph type="sldNum" sz="quarter" idx="12"/>
          </p:nvPr>
        </p:nvSpPr>
        <p:spPr/>
        <p:txBody>
          <a:bodyPr/>
          <a:lstStyle/>
          <a:p>
            <a:fld id="{B06A4591-19F5-4EBB-9302-24D13D017EFF}" type="slidenum">
              <a:rPr lang="en-US" smtClean="0"/>
              <a:t>5</a:t>
            </a:fld>
            <a:endParaRPr lang="en-US"/>
          </a:p>
        </p:txBody>
      </p:sp>
    </p:spTree>
    <p:extLst>
      <p:ext uri="{BB962C8B-B14F-4D97-AF65-F5344CB8AC3E}">
        <p14:creationId xmlns:p14="http://schemas.microsoft.com/office/powerpoint/2010/main" val="341938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9834-C380-C2A9-7686-2DF9066DF77C}"/>
              </a:ext>
            </a:extLst>
          </p:cNvPr>
          <p:cNvSpPr>
            <a:spLocks noGrp="1"/>
          </p:cNvSpPr>
          <p:nvPr>
            <p:ph type="title"/>
          </p:nvPr>
        </p:nvSpPr>
        <p:spPr/>
        <p:txBody>
          <a:bodyPr/>
          <a:lstStyle/>
          <a:p>
            <a:r>
              <a:rPr lang="en-US" dirty="0"/>
              <a:t>Fast Forward to 7/6/2022</a:t>
            </a:r>
          </a:p>
        </p:txBody>
      </p:sp>
      <p:sp>
        <p:nvSpPr>
          <p:cNvPr id="3" name="Content Placeholder 2">
            <a:extLst>
              <a:ext uri="{FF2B5EF4-FFF2-40B4-BE49-F238E27FC236}">
                <a16:creationId xmlns:a16="http://schemas.microsoft.com/office/drawing/2014/main" id="{EC56BF60-05AC-FCB2-4C20-867E5484EE3A}"/>
              </a:ext>
            </a:extLst>
          </p:cNvPr>
          <p:cNvSpPr>
            <a:spLocks noGrp="1"/>
          </p:cNvSpPr>
          <p:nvPr>
            <p:ph idx="1"/>
          </p:nvPr>
        </p:nvSpPr>
        <p:spPr/>
        <p:txBody>
          <a:bodyPr>
            <a:normAutofit fontScale="92500" lnSpcReduction="20000"/>
          </a:bodyPr>
          <a:lstStyle/>
          <a:p>
            <a:r>
              <a:rPr lang="en-US" dirty="0"/>
              <a:t>I am informed that the foundation on the site is in violation of the setback requirements with respect to Wheeler Road, and possibly the Boynton-Stover property</a:t>
            </a:r>
          </a:p>
          <a:p>
            <a:r>
              <a:rPr lang="en-US" dirty="0"/>
              <a:t>I proceed to analyze the approved ANR site plan (a building site plan had never been submitted to the town office)</a:t>
            </a:r>
          </a:p>
          <a:p>
            <a:pPr lvl="1"/>
            <a:r>
              <a:rPr lang="en-US" dirty="0"/>
              <a:t>My findings verified the setback violation (foundation was approximately 41  from center of Wheeler Road), requirement is 65 feet</a:t>
            </a:r>
          </a:p>
          <a:p>
            <a:pPr lvl="1"/>
            <a:r>
              <a:rPr lang="en-US" dirty="0"/>
              <a:t>The ANR site plan appears to show the house in the location that it currently sits at (i.e. the plan submitted to ANR shows the foundation is in violation of the setback requirement)</a:t>
            </a:r>
          </a:p>
          <a:p>
            <a:pPr lvl="1"/>
            <a:r>
              <a:rPr lang="en-US" dirty="0"/>
              <a:t>Revised analysis estimates setback from Boynton-Stover property at approximately 16 feet, requirement is 25 feet</a:t>
            </a:r>
          </a:p>
          <a:p>
            <a:pPr lvl="1"/>
            <a:r>
              <a:rPr lang="en-US" dirty="0"/>
              <a:t>Further analysis shows the slope of the site (grade) exceeds the 20% limit specified in Windham’s zoning regulations, and should have been considered as an unacceptable location for building a home</a:t>
            </a:r>
          </a:p>
          <a:p>
            <a:pPr lvl="1"/>
            <a:endParaRPr lang="en-US" dirty="0"/>
          </a:p>
        </p:txBody>
      </p:sp>
      <p:sp>
        <p:nvSpPr>
          <p:cNvPr id="4" name="Footer Placeholder 3">
            <a:extLst>
              <a:ext uri="{FF2B5EF4-FFF2-40B4-BE49-F238E27FC236}">
                <a16:creationId xmlns:a16="http://schemas.microsoft.com/office/drawing/2014/main" id="{20B4C07A-3E1D-A7CB-02EA-27027B3A89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F4CDEA-9581-CEDD-0609-6519A42B5ED8}"/>
              </a:ext>
            </a:extLst>
          </p:cNvPr>
          <p:cNvSpPr>
            <a:spLocks noGrp="1"/>
          </p:cNvSpPr>
          <p:nvPr>
            <p:ph type="sldNum" sz="quarter" idx="12"/>
          </p:nvPr>
        </p:nvSpPr>
        <p:spPr/>
        <p:txBody>
          <a:bodyPr/>
          <a:lstStyle/>
          <a:p>
            <a:fld id="{B06A4591-19F5-4EBB-9302-24D13D017EFF}" type="slidenum">
              <a:rPr lang="en-US" smtClean="0"/>
              <a:t>6</a:t>
            </a:fld>
            <a:endParaRPr lang="en-US"/>
          </a:p>
        </p:txBody>
      </p:sp>
    </p:spTree>
    <p:extLst>
      <p:ext uri="{BB962C8B-B14F-4D97-AF65-F5344CB8AC3E}">
        <p14:creationId xmlns:p14="http://schemas.microsoft.com/office/powerpoint/2010/main" val="128749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09D4-5074-706C-D928-05AA01DF7A2F}"/>
              </a:ext>
            </a:extLst>
          </p:cNvPr>
          <p:cNvSpPr>
            <a:spLocks noGrp="1"/>
          </p:cNvSpPr>
          <p:nvPr>
            <p:ph type="title"/>
          </p:nvPr>
        </p:nvSpPr>
        <p:spPr>
          <a:xfrm>
            <a:off x="838200" y="111812"/>
            <a:ext cx="10515600" cy="1325563"/>
          </a:xfrm>
        </p:spPr>
        <p:txBody>
          <a:bodyPr/>
          <a:lstStyle/>
          <a:p>
            <a:r>
              <a:rPr lang="en-US" dirty="0"/>
              <a:t>So Where is this Property?</a:t>
            </a:r>
          </a:p>
        </p:txBody>
      </p:sp>
      <p:pic>
        <p:nvPicPr>
          <p:cNvPr id="4" name="Content Placeholder 4">
            <a:extLst>
              <a:ext uri="{FF2B5EF4-FFF2-40B4-BE49-F238E27FC236}">
                <a16:creationId xmlns:a16="http://schemas.microsoft.com/office/drawing/2014/main" id="{62B9C0BB-EADA-D231-B7C6-C7A758A0069E}"/>
              </a:ext>
            </a:extLst>
          </p:cNvPr>
          <p:cNvPicPr>
            <a:picLocks noGrp="1" noChangeAspect="1"/>
          </p:cNvPicPr>
          <p:nvPr>
            <p:ph idx="1"/>
          </p:nvPr>
        </p:nvPicPr>
        <p:blipFill rotWithShape="1">
          <a:blip r:embed="rId2"/>
          <a:srcRect l="22712" t="6888" r="43025" b="8344"/>
          <a:stretch/>
        </p:blipFill>
        <p:spPr>
          <a:xfrm rot="5400000">
            <a:off x="3074179" y="-56837"/>
            <a:ext cx="5622325" cy="7824291"/>
          </a:xfrm>
          <a:prstGeom prst="rect">
            <a:avLst/>
          </a:prstGeom>
        </p:spPr>
      </p:pic>
      <p:sp>
        <p:nvSpPr>
          <p:cNvPr id="3" name="Footer Placeholder 2">
            <a:extLst>
              <a:ext uri="{FF2B5EF4-FFF2-40B4-BE49-F238E27FC236}">
                <a16:creationId xmlns:a16="http://schemas.microsoft.com/office/drawing/2014/main" id="{7B1ED9CB-7E0D-2E1E-C419-C33C6C6171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7DECB7-495D-693D-B728-2624FE8169E9}"/>
              </a:ext>
            </a:extLst>
          </p:cNvPr>
          <p:cNvSpPr>
            <a:spLocks noGrp="1"/>
          </p:cNvSpPr>
          <p:nvPr>
            <p:ph type="sldNum" sz="quarter" idx="12"/>
          </p:nvPr>
        </p:nvSpPr>
        <p:spPr/>
        <p:txBody>
          <a:bodyPr/>
          <a:lstStyle/>
          <a:p>
            <a:fld id="{B06A4591-19F5-4EBB-9302-24D13D017EFF}" type="slidenum">
              <a:rPr lang="en-US" smtClean="0"/>
              <a:t>7</a:t>
            </a:fld>
            <a:endParaRPr lang="en-US"/>
          </a:p>
        </p:txBody>
      </p:sp>
    </p:spTree>
    <p:extLst>
      <p:ext uri="{BB962C8B-B14F-4D97-AF65-F5344CB8AC3E}">
        <p14:creationId xmlns:p14="http://schemas.microsoft.com/office/powerpoint/2010/main" val="231528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D91DF-0E2C-EDFB-73F1-3A77336F1AD7}"/>
              </a:ext>
            </a:extLst>
          </p:cNvPr>
          <p:cNvPicPr>
            <a:picLocks noGrp="1" noChangeAspect="1"/>
          </p:cNvPicPr>
          <p:nvPr>
            <p:ph idx="1"/>
          </p:nvPr>
        </p:nvPicPr>
        <p:blipFill rotWithShape="1">
          <a:blip r:embed="rId2"/>
          <a:srcRect l="21593" t="6889" r="42146" b="7209"/>
          <a:stretch/>
        </p:blipFill>
        <p:spPr>
          <a:xfrm rot="5400000">
            <a:off x="3029390" y="-689459"/>
            <a:ext cx="6341478" cy="8450646"/>
          </a:xfrm>
        </p:spPr>
      </p:pic>
      <p:sp>
        <p:nvSpPr>
          <p:cNvPr id="6" name="TextBox 5">
            <a:extLst>
              <a:ext uri="{FF2B5EF4-FFF2-40B4-BE49-F238E27FC236}">
                <a16:creationId xmlns:a16="http://schemas.microsoft.com/office/drawing/2014/main" id="{4EC066E2-FEE4-A30A-5E64-C21354425852}"/>
              </a:ext>
            </a:extLst>
          </p:cNvPr>
          <p:cNvSpPr txBox="1"/>
          <p:nvPr/>
        </p:nvSpPr>
        <p:spPr>
          <a:xfrm>
            <a:off x="630195" y="556054"/>
            <a:ext cx="3441356" cy="954107"/>
          </a:xfrm>
          <a:prstGeom prst="rect">
            <a:avLst/>
          </a:prstGeom>
          <a:solidFill>
            <a:schemeClr val="bg1"/>
          </a:solidFill>
        </p:spPr>
        <p:txBody>
          <a:bodyPr wrap="square" rtlCol="0">
            <a:spAutoFit/>
          </a:bodyPr>
          <a:lstStyle/>
          <a:p>
            <a:r>
              <a:rPr lang="en-US" sz="2000" b="1" dirty="0"/>
              <a:t>The Big Picture</a:t>
            </a:r>
          </a:p>
          <a:p>
            <a:r>
              <a:rPr lang="en-US" dirty="0"/>
              <a:t>Contour Map Provided by</a:t>
            </a:r>
          </a:p>
          <a:p>
            <a:r>
              <a:rPr lang="en-US" dirty="0"/>
              <a:t>Frank Seawright</a:t>
            </a:r>
          </a:p>
        </p:txBody>
      </p:sp>
      <p:sp>
        <p:nvSpPr>
          <p:cNvPr id="7" name="TextBox 6">
            <a:extLst>
              <a:ext uri="{FF2B5EF4-FFF2-40B4-BE49-F238E27FC236}">
                <a16:creationId xmlns:a16="http://schemas.microsoft.com/office/drawing/2014/main" id="{F3BEBE9A-367F-63D4-7102-EE9576E26D23}"/>
              </a:ext>
            </a:extLst>
          </p:cNvPr>
          <p:cNvSpPr txBox="1"/>
          <p:nvPr/>
        </p:nvSpPr>
        <p:spPr>
          <a:xfrm>
            <a:off x="481914" y="3033585"/>
            <a:ext cx="3484605" cy="1200329"/>
          </a:xfrm>
          <a:prstGeom prst="rect">
            <a:avLst/>
          </a:prstGeom>
          <a:solidFill>
            <a:schemeClr val="bg1"/>
          </a:solidFill>
        </p:spPr>
        <p:txBody>
          <a:bodyPr wrap="square" rtlCol="0">
            <a:spAutoFit/>
          </a:bodyPr>
          <a:lstStyle/>
          <a:p>
            <a:r>
              <a:rPr lang="en-US" dirty="0"/>
              <a:t>Wheeler Brook Drains a huge area of land, and the brook wanders throughout the flood plane depending on rate of rainfall</a:t>
            </a:r>
          </a:p>
        </p:txBody>
      </p:sp>
      <p:sp>
        <p:nvSpPr>
          <p:cNvPr id="2" name="Footer Placeholder 1">
            <a:extLst>
              <a:ext uri="{FF2B5EF4-FFF2-40B4-BE49-F238E27FC236}">
                <a16:creationId xmlns:a16="http://schemas.microsoft.com/office/drawing/2014/main" id="{0B857DC9-B899-C362-6702-99712A7F551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1D83C5C-D655-5505-D681-34D2635A4F07}"/>
              </a:ext>
            </a:extLst>
          </p:cNvPr>
          <p:cNvSpPr>
            <a:spLocks noGrp="1"/>
          </p:cNvSpPr>
          <p:nvPr>
            <p:ph type="sldNum" sz="quarter" idx="12"/>
          </p:nvPr>
        </p:nvSpPr>
        <p:spPr/>
        <p:txBody>
          <a:bodyPr/>
          <a:lstStyle/>
          <a:p>
            <a:fld id="{B06A4591-19F5-4EBB-9302-24D13D017EFF}" type="slidenum">
              <a:rPr lang="en-US" smtClean="0"/>
              <a:t>8</a:t>
            </a:fld>
            <a:endParaRPr lang="en-US"/>
          </a:p>
        </p:txBody>
      </p:sp>
    </p:spTree>
    <p:extLst>
      <p:ext uri="{BB962C8B-B14F-4D97-AF65-F5344CB8AC3E}">
        <p14:creationId xmlns:p14="http://schemas.microsoft.com/office/powerpoint/2010/main" val="56983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76063-927C-D6A0-BD63-E643967B1FB8}"/>
              </a:ext>
            </a:extLst>
          </p:cNvPr>
          <p:cNvPicPr>
            <a:picLocks noChangeAspect="1"/>
          </p:cNvPicPr>
          <p:nvPr/>
        </p:nvPicPr>
        <p:blipFill rotWithShape="1">
          <a:blip r:embed="rId2"/>
          <a:srcRect l="23240" t="7658" r="40913" b="7027"/>
          <a:stretch/>
        </p:blipFill>
        <p:spPr>
          <a:xfrm rot="5400000">
            <a:off x="3163043" y="-807506"/>
            <a:ext cx="6555310" cy="8775701"/>
          </a:xfrm>
          <a:prstGeom prst="rect">
            <a:avLst/>
          </a:prstGeom>
        </p:spPr>
      </p:pic>
      <p:sp>
        <p:nvSpPr>
          <p:cNvPr id="6" name="TextBox 5">
            <a:extLst>
              <a:ext uri="{FF2B5EF4-FFF2-40B4-BE49-F238E27FC236}">
                <a16:creationId xmlns:a16="http://schemas.microsoft.com/office/drawing/2014/main" id="{B6C7D308-84DF-6251-D31F-F7CEED317D9E}"/>
              </a:ext>
            </a:extLst>
          </p:cNvPr>
          <p:cNvSpPr txBox="1"/>
          <p:nvPr/>
        </p:nvSpPr>
        <p:spPr>
          <a:xfrm>
            <a:off x="297206" y="315097"/>
            <a:ext cx="3799703" cy="2031325"/>
          </a:xfrm>
          <a:prstGeom prst="rect">
            <a:avLst/>
          </a:prstGeom>
          <a:solidFill>
            <a:schemeClr val="bg1"/>
          </a:solidFill>
        </p:spPr>
        <p:txBody>
          <a:bodyPr wrap="square" rtlCol="0">
            <a:spAutoFit/>
          </a:bodyPr>
          <a:lstStyle/>
          <a:p>
            <a:r>
              <a:rPr lang="en-US" dirty="0"/>
              <a:t>Where is Wheeler Brook?</a:t>
            </a:r>
          </a:p>
          <a:p>
            <a:r>
              <a:rPr lang="en-US" dirty="0"/>
              <a:t>Well, it flows throughout the flood plane depending on rainfall</a:t>
            </a:r>
          </a:p>
          <a:p>
            <a:endParaRPr lang="en-US" dirty="0"/>
          </a:p>
          <a:p>
            <a:r>
              <a:rPr lang="en-US" dirty="0"/>
              <a:t>Last June (2021), The entire flood plain was under water and the culvert downstream washed out </a:t>
            </a:r>
          </a:p>
        </p:txBody>
      </p:sp>
      <p:cxnSp>
        <p:nvCxnSpPr>
          <p:cNvPr id="10" name="Straight Arrow Connector 9">
            <a:extLst>
              <a:ext uri="{FF2B5EF4-FFF2-40B4-BE49-F238E27FC236}">
                <a16:creationId xmlns:a16="http://schemas.microsoft.com/office/drawing/2014/main" id="{09BE79B1-2CB8-91CF-4AA1-27190B494626}"/>
              </a:ext>
            </a:extLst>
          </p:cNvPr>
          <p:cNvCxnSpPr/>
          <p:nvPr/>
        </p:nvCxnSpPr>
        <p:spPr>
          <a:xfrm flipH="1">
            <a:off x="8453438" y="2867025"/>
            <a:ext cx="1814512"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33998AD-DB12-CE3A-CFC9-4BD4E0A98DD4}"/>
              </a:ext>
            </a:extLst>
          </p:cNvPr>
          <p:cNvSpPr txBox="1"/>
          <p:nvPr/>
        </p:nvSpPr>
        <p:spPr>
          <a:xfrm>
            <a:off x="7215188" y="5562600"/>
            <a:ext cx="3405187" cy="923330"/>
          </a:xfrm>
          <a:prstGeom prst="rect">
            <a:avLst/>
          </a:prstGeom>
          <a:solidFill>
            <a:schemeClr val="bg1"/>
          </a:solidFill>
        </p:spPr>
        <p:txBody>
          <a:bodyPr wrap="square" rtlCol="0">
            <a:spAutoFit/>
          </a:bodyPr>
          <a:lstStyle/>
          <a:p>
            <a:r>
              <a:rPr lang="en-US" dirty="0"/>
              <a:t>Note that water flows in the direction of the arrow (perpendicular to contour lines)</a:t>
            </a:r>
          </a:p>
        </p:txBody>
      </p:sp>
      <p:sp>
        <p:nvSpPr>
          <p:cNvPr id="13" name="TextBox 12">
            <a:extLst>
              <a:ext uri="{FF2B5EF4-FFF2-40B4-BE49-F238E27FC236}">
                <a16:creationId xmlns:a16="http://schemas.microsoft.com/office/drawing/2014/main" id="{652C1929-A539-E5D1-32F4-4B245148DF4C}"/>
              </a:ext>
            </a:extLst>
          </p:cNvPr>
          <p:cNvSpPr txBox="1"/>
          <p:nvPr/>
        </p:nvSpPr>
        <p:spPr>
          <a:xfrm>
            <a:off x="297206" y="4433888"/>
            <a:ext cx="2574582" cy="646331"/>
          </a:xfrm>
          <a:prstGeom prst="rect">
            <a:avLst/>
          </a:prstGeom>
          <a:solidFill>
            <a:schemeClr val="bg1"/>
          </a:solidFill>
        </p:spPr>
        <p:txBody>
          <a:bodyPr wrap="square" rtlCol="0">
            <a:spAutoFit/>
          </a:bodyPr>
          <a:lstStyle/>
          <a:p>
            <a:r>
              <a:rPr lang="en-US" dirty="0"/>
              <a:t>Contour Map by FS</a:t>
            </a:r>
          </a:p>
          <a:p>
            <a:r>
              <a:rPr lang="en-US" dirty="0"/>
              <a:t>Contour Spacing: 1 ft</a:t>
            </a:r>
          </a:p>
        </p:txBody>
      </p:sp>
      <p:sp>
        <p:nvSpPr>
          <p:cNvPr id="2" name="Footer Placeholder 1">
            <a:extLst>
              <a:ext uri="{FF2B5EF4-FFF2-40B4-BE49-F238E27FC236}">
                <a16:creationId xmlns:a16="http://schemas.microsoft.com/office/drawing/2014/main" id="{7AA0D7E0-7949-7BDF-447B-9E070CE97B7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6F87310-7815-3006-3795-495FE7B70688}"/>
              </a:ext>
            </a:extLst>
          </p:cNvPr>
          <p:cNvSpPr>
            <a:spLocks noGrp="1"/>
          </p:cNvSpPr>
          <p:nvPr>
            <p:ph type="sldNum" sz="quarter" idx="12"/>
          </p:nvPr>
        </p:nvSpPr>
        <p:spPr/>
        <p:txBody>
          <a:bodyPr/>
          <a:lstStyle/>
          <a:p>
            <a:fld id="{B06A4591-19F5-4EBB-9302-24D13D017EFF}" type="slidenum">
              <a:rPr lang="en-US" smtClean="0"/>
              <a:t>9</a:t>
            </a:fld>
            <a:endParaRPr lang="en-US"/>
          </a:p>
        </p:txBody>
      </p:sp>
    </p:spTree>
    <p:extLst>
      <p:ext uri="{BB962C8B-B14F-4D97-AF65-F5344CB8AC3E}">
        <p14:creationId xmlns:p14="http://schemas.microsoft.com/office/powerpoint/2010/main" val="758799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1521</Words>
  <Application>Microsoft Office PowerPoint</Application>
  <PresentationFormat>Widescreen</PresentationFormat>
  <Paragraphs>91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Helvetica</vt:lpstr>
      <vt:lpstr>Symbol</vt:lpstr>
      <vt:lpstr>Office Theme</vt:lpstr>
      <vt:lpstr>DiStefano Request for Dimensional Waiver </vt:lpstr>
      <vt:lpstr>Timeline Of Events</vt:lpstr>
      <vt:lpstr>Where Do I Fit Into This?</vt:lpstr>
      <vt:lpstr>Lister’s impression of building site </vt:lpstr>
      <vt:lpstr>The ANR Rabbit Hole</vt:lpstr>
      <vt:lpstr>Fast Forward to 7/6/2022</vt:lpstr>
      <vt:lpstr>So Where is this Property?</vt:lpstr>
      <vt:lpstr>PowerPoint Presentation</vt:lpstr>
      <vt:lpstr>PowerPoint Presentation</vt:lpstr>
      <vt:lpstr>PowerPoint Presentation</vt:lpstr>
      <vt:lpstr>PowerPoint Presentation</vt:lpstr>
      <vt:lpstr>Concluding Remarks</vt:lpstr>
      <vt:lpstr>Concluding Remarks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DiStefano Request for Dimensional Waiver</dc:title>
  <dc:creator>Philip McDuffie</dc:creator>
  <cp:lastModifiedBy>Philip McDuffie</cp:lastModifiedBy>
  <cp:revision>8</cp:revision>
  <cp:lastPrinted>2022-08-02T19:33:32Z</cp:lastPrinted>
  <dcterms:created xsi:type="dcterms:W3CDTF">2022-08-02T15:06:20Z</dcterms:created>
  <dcterms:modified xsi:type="dcterms:W3CDTF">2022-08-02T20:33:37Z</dcterms:modified>
</cp:coreProperties>
</file>