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9" r:id="rId3"/>
    <p:sldId id="258" r:id="rId4"/>
    <p:sldId id="264" r:id="rId5"/>
    <p:sldId id="300" r:id="rId6"/>
    <p:sldId id="293" r:id="rId7"/>
    <p:sldId id="299" r:id="rId8"/>
    <p:sldId id="286" r:id="rId9"/>
    <p:sldId id="261" r:id="rId10"/>
    <p:sldId id="290" r:id="rId11"/>
    <p:sldId id="292" r:id="rId12"/>
    <p:sldId id="262" r:id="rId13"/>
    <p:sldId id="263" r:id="rId14"/>
    <p:sldId id="294" r:id="rId15"/>
    <p:sldId id="295" r:id="rId16"/>
    <p:sldId id="298" r:id="rId17"/>
    <p:sldId id="297" r:id="rId18"/>
    <p:sldId id="273" r:id="rId19"/>
    <p:sldId id="302" r:id="rId20"/>
    <p:sldId id="309" r:id="rId21"/>
    <p:sldId id="310" r:id="rId22"/>
    <p:sldId id="305" r:id="rId23"/>
    <p:sldId id="289" r:id="rId24"/>
    <p:sldId id="304" r:id="rId25"/>
    <p:sldId id="306" r:id="rId26"/>
    <p:sldId id="307" r:id="rId27"/>
    <p:sldId id="308" r:id="rId28"/>
    <p:sldId id="311" r:id="rId29"/>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0" d="100"/>
          <a:sy n="130" d="100"/>
        </p:scale>
        <p:origin x="276"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454"/>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9014" y="0"/>
            <a:ext cx="4160520" cy="367454"/>
          </a:xfrm>
          <a:prstGeom prst="rect">
            <a:avLst/>
          </a:prstGeom>
        </p:spPr>
        <p:txBody>
          <a:bodyPr vert="horz" lIns="96661" tIns="48331" rIns="96661" bIns="48331" rtlCol="0"/>
          <a:lstStyle>
            <a:lvl1pPr algn="r">
              <a:defRPr sz="1300"/>
            </a:lvl1pPr>
          </a:lstStyle>
          <a:p>
            <a:fld id="{B8010A52-8CF9-48E6-804E-444EDEDDE8B7}" type="datetimeFigureOut">
              <a:rPr lang="en-US" smtClean="0"/>
              <a:t>2/17/2025</a:t>
            </a:fld>
            <a:endParaRPr lang="en-US"/>
          </a:p>
        </p:txBody>
      </p:sp>
      <p:sp>
        <p:nvSpPr>
          <p:cNvPr id="4" name="Slide Image Placeholder 3"/>
          <p:cNvSpPr>
            <a:spLocks noGrp="1" noRot="1" noChangeAspect="1"/>
          </p:cNvSpPr>
          <p:nvPr>
            <p:ph type="sldImg" idx="2"/>
          </p:nvPr>
        </p:nvSpPr>
        <p:spPr>
          <a:xfrm>
            <a:off x="3155950" y="914400"/>
            <a:ext cx="328930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1"/>
            <a:ext cx="7680960" cy="2880359"/>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7748"/>
            <a:ext cx="4160520" cy="367453"/>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9014" y="6947748"/>
            <a:ext cx="4160520" cy="367453"/>
          </a:xfrm>
          <a:prstGeom prst="rect">
            <a:avLst/>
          </a:prstGeom>
        </p:spPr>
        <p:txBody>
          <a:bodyPr vert="horz" lIns="96661" tIns="48331" rIns="96661" bIns="48331" rtlCol="0" anchor="b"/>
          <a:lstStyle>
            <a:lvl1pPr algn="r">
              <a:defRPr sz="1300"/>
            </a:lvl1pPr>
          </a:lstStyle>
          <a:p>
            <a:fld id="{282422A9-1DA9-4E2C-BF64-2A5AA074C3E3}" type="slidenum">
              <a:rPr lang="en-US" smtClean="0"/>
              <a:t>‹#›</a:t>
            </a:fld>
            <a:endParaRPr lang="en-US"/>
          </a:p>
        </p:txBody>
      </p:sp>
    </p:spTree>
    <p:extLst>
      <p:ext uri="{BB962C8B-B14F-4D97-AF65-F5344CB8AC3E}">
        <p14:creationId xmlns:p14="http://schemas.microsoft.com/office/powerpoint/2010/main" val="36110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2422A9-1DA9-4E2C-BF64-2A5AA074C3E3}" type="slidenum">
              <a:rPr lang="en-US" smtClean="0"/>
              <a:t>9</a:t>
            </a:fld>
            <a:endParaRPr lang="en-US"/>
          </a:p>
        </p:txBody>
      </p:sp>
    </p:spTree>
    <p:extLst>
      <p:ext uri="{BB962C8B-B14F-4D97-AF65-F5344CB8AC3E}">
        <p14:creationId xmlns:p14="http://schemas.microsoft.com/office/powerpoint/2010/main" val="4224743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41312" y="1252600"/>
            <a:ext cx="8453755" cy="0"/>
          </a:xfrm>
          <a:custGeom>
            <a:avLst/>
            <a:gdLst/>
            <a:ahLst/>
            <a:cxnLst/>
            <a:rect l="l" t="t" r="r" b="b"/>
            <a:pathLst>
              <a:path w="8453755">
                <a:moveTo>
                  <a:pt x="8453437" y="0"/>
                </a:moveTo>
                <a:lnTo>
                  <a:pt x="0" y="0"/>
                </a:lnTo>
              </a:path>
            </a:pathLst>
          </a:custGeom>
          <a:ln w="6350">
            <a:solidFill>
              <a:srgbClr val="A7A9AC"/>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600" b="0" i="0" u="sng">
                <a:solidFill>
                  <a:srgbClr val="0462C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u="sng">
                <a:solidFill>
                  <a:srgbClr val="0462C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28650" y="1447800"/>
            <a:ext cx="7886700" cy="32766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600" b="0" i="0" u="sng">
                <a:solidFill>
                  <a:srgbClr val="0462C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78204" y="252222"/>
            <a:ext cx="4351020" cy="269240"/>
          </a:xfrm>
          <a:prstGeom prst="rect">
            <a:avLst/>
          </a:prstGeom>
        </p:spPr>
        <p:txBody>
          <a:bodyPr wrap="square" lIns="0" tIns="0" rIns="0" bIns="0">
            <a:spAutoFit/>
          </a:bodyPr>
          <a:lstStyle>
            <a:lvl1pPr>
              <a:defRPr sz="1600" b="0" i="0" u="sng">
                <a:solidFill>
                  <a:srgbClr val="0462C1"/>
                </a:solidFill>
                <a:latin typeface="Calibri"/>
                <a:cs typeface="Calibri"/>
              </a:defRPr>
            </a:lvl1pPr>
          </a:lstStyle>
          <a:p>
            <a:endParaRPr/>
          </a:p>
        </p:txBody>
      </p:sp>
      <p:sp>
        <p:nvSpPr>
          <p:cNvPr id="3" name="Holder 3"/>
          <p:cNvSpPr>
            <a:spLocks noGrp="1"/>
          </p:cNvSpPr>
          <p:nvPr>
            <p:ph type="body" idx="1"/>
          </p:nvPr>
        </p:nvSpPr>
        <p:spPr>
          <a:xfrm>
            <a:off x="364858" y="1212850"/>
            <a:ext cx="8020684" cy="40449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D969D5-C196-789B-E8C7-09827904928F}"/>
              </a:ext>
            </a:extLst>
          </p:cNvPr>
          <p:cNvPicPr>
            <a:picLocks noChangeAspect="1"/>
          </p:cNvPicPr>
          <p:nvPr/>
        </p:nvPicPr>
        <p:blipFill>
          <a:blip r:embed="rId2"/>
          <a:stretch>
            <a:fillRect/>
          </a:stretch>
        </p:blipFill>
        <p:spPr>
          <a:xfrm>
            <a:off x="609600" y="533400"/>
            <a:ext cx="7863561" cy="4284157"/>
          </a:xfrm>
          <a:prstGeom prst="rect">
            <a:avLst/>
          </a:prstGeom>
        </p:spPr>
      </p:pic>
      <p:sp>
        <p:nvSpPr>
          <p:cNvPr id="4" name="object 4"/>
          <p:cNvSpPr txBox="1">
            <a:spLocks noGrp="1"/>
          </p:cNvSpPr>
          <p:nvPr>
            <p:ph type="title"/>
          </p:nvPr>
        </p:nvSpPr>
        <p:spPr>
          <a:xfrm>
            <a:off x="1981200" y="685800"/>
            <a:ext cx="6274435" cy="382156"/>
          </a:xfrm>
          <a:prstGeom prst="rect">
            <a:avLst/>
          </a:prstGeom>
        </p:spPr>
        <p:txBody>
          <a:bodyPr vert="horz" wrap="square" lIns="0" tIns="12700" rIns="0" bIns="0" rtlCol="0">
            <a:spAutoFit/>
          </a:bodyPr>
          <a:lstStyle/>
          <a:p>
            <a:pPr marL="12700">
              <a:lnSpc>
                <a:spcPct val="100000"/>
              </a:lnSpc>
              <a:spcBef>
                <a:spcPts val="100"/>
              </a:spcBef>
            </a:pPr>
            <a:r>
              <a:rPr lang="en-US" sz="2400" u="none" spc="-5" dirty="0">
                <a:solidFill>
                  <a:srgbClr val="FFFFFF"/>
                </a:solidFill>
              </a:rPr>
              <a:t>Windham Elementary School Re-Purpose </a:t>
            </a:r>
            <a:r>
              <a:rPr sz="2400" u="none" spc="-5" dirty="0">
                <a:solidFill>
                  <a:srgbClr val="FFFFFF"/>
                </a:solidFill>
              </a:rPr>
              <a:t>Study</a:t>
            </a:r>
            <a:endParaRPr sz="2400" dirty="0"/>
          </a:p>
        </p:txBody>
      </p:sp>
      <p:sp>
        <p:nvSpPr>
          <p:cNvPr id="5" name="object 5"/>
          <p:cNvSpPr txBox="1"/>
          <p:nvPr/>
        </p:nvSpPr>
        <p:spPr>
          <a:xfrm>
            <a:off x="914400" y="4249574"/>
            <a:ext cx="2445385" cy="344805"/>
          </a:xfrm>
          <a:prstGeom prst="rect">
            <a:avLst/>
          </a:prstGeom>
        </p:spPr>
        <p:txBody>
          <a:bodyPr vert="horz" wrap="square" lIns="0" tIns="13335" rIns="0" bIns="0" rtlCol="0">
            <a:spAutoFit/>
          </a:bodyPr>
          <a:lstStyle/>
          <a:p>
            <a:pPr marL="12700">
              <a:lnSpc>
                <a:spcPts val="1255"/>
              </a:lnSpc>
              <a:spcBef>
                <a:spcPts val="105"/>
              </a:spcBef>
            </a:pPr>
            <a:r>
              <a:rPr sz="1100" spc="-5" dirty="0">
                <a:solidFill>
                  <a:srgbClr val="FFFFFF"/>
                </a:solidFill>
                <a:latin typeface="Arial"/>
                <a:cs typeface="Arial"/>
              </a:rPr>
              <a:t>PREPARED</a:t>
            </a:r>
            <a:r>
              <a:rPr sz="1100" spc="25" dirty="0">
                <a:solidFill>
                  <a:srgbClr val="FFFFFF"/>
                </a:solidFill>
                <a:latin typeface="Arial"/>
                <a:cs typeface="Arial"/>
              </a:rPr>
              <a:t> </a:t>
            </a:r>
            <a:r>
              <a:rPr sz="1100" dirty="0">
                <a:solidFill>
                  <a:srgbClr val="FFFFFF"/>
                </a:solidFill>
                <a:latin typeface="Arial"/>
                <a:cs typeface="Arial"/>
              </a:rPr>
              <a:t>FOR:</a:t>
            </a:r>
            <a:endParaRPr sz="1100" dirty="0">
              <a:latin typeface="Arial"/>
              <a:cs typeface="Arial"/>
            </a:endParaRPr>
          </a:p>
          <a:p>
            <a:pPr marL="12700">
              <a:lnSpc>
                <a:spcPts val="1255"/>
              </a:lnSpc>
            </a:pPr>
            <a:r>
              <a:rPr lang="en-US" sz="1100" dirty="0">
                <a:solidFill>
                  <a:srgbClr val="FFFFFF"/>
                </a:solidFill>
                <a:latin typeface="Arial"/>
                <a:cs typeface="Arial"/>
              </a:rPr>
              <a:t>TOWN OF WINDHAM </a:t>
            </a:r>
            <a:endParaRPr sz="1100" dirty="0">
              <a:latin typeface="Arial"/>
              <a:cs typeface="Arial"/>
            </a:endParaRPr>
          </a:p>
        </p:txBody>
      </p:sp>
      <p:sp>
        <p:nvSpPr>
          <p:cNvPr id="8" name="object 5">
            <a:extLst>
              <a:ext uri="{FF2B5EF4-FFF2-40B4-BE49-F238E27FC236}">
                <a16:creationId xmlns:a16="http://schemas.microsoft.com/office/drawing/2014/main" id="{C0E71918-1E0F-3D0A-2397-1286BC373A86}"/>
              </a:ext>
            </a:extLst>
          </p:cNvPr>
          <p:cNvSpPr/>
          <p:nvPr/>
        </p:nvSpPr>
        <p:spPr>
          <a:xfrm>
            <a:off x="457200" y="5316537"/>
            <a:ext cx="673100" cy="673100"/>
          </a:xfrm>
          <a:prstGeom prst="rect">
            <a:avLst/>
          </a:prstGeom>
          <a:blipFill>
            <a:blip r:embed="rId3"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25DD96E2-38DE-A14C-9A56-BA9AE65DB5EB}"/>
              </a:ext>
            </a:extLst>
          </p:cNvPr>
          <p:cNvSpPr txBox="1"/>
          <p:nvPr/>
        </p:nvSpPr>
        <p:spPr>
          <a:xfrm>
            <a:off x="420116" y="6011671"/>
            <a:ext cx="2144395" cy="411480"/>
          </a:xfrm>
          <a:prstGeom prst="rect">
            <a:avLst/>
          </a:prstGeom>
        </p:spPr>
        <p:txBody>
          <a:bodyPr vert="horz" wrap="square" lIns="0" tIns="12065" rIns="0" bIns="0" rtlCol="0">
            <a:spAutoFit/>
          </a:bodyPr>
          <a:lstStyle/>
          <a:p>
            <a:pPr marL="12700">
              <a:lnSpc>
                <a:spcPct val="100000"/>
              </a:lnSpc>
              <a:spcBef>
                <a:spcPts val="95"/>
              </a:spcBef>
            </a:pPr>
            <a:r>
              <a:rPr sz="1600" b="1" spc="-30" dirty="0">
                <a:solidFill>
                  <a:srgbClr val="002F56"/>
                </a:solidFill>
                <a:latin typeface="Calibri"/>
                <a:cs typeface="Calibri"/>
              </a:rPr>
              <a:t>Stevens </a:t>
            </a:r>
            <a:r>
              <a:rPr sz="1600" b="1" spc="-40" dirty="0">
                <a:solidFill>
                  <a:srgbClr val="002F56"/>
                </a:solidFill>
                <a:latin typeface="Calibri"/>
                <a:cs typeface="Calibri"/>
              </a:rPr>
              <a:t>&amp; </a:t>
            </a:r>
            <a:r>
              <a:rPr sz="1600" b="1" spc="-20" dirty="0">
                <a:solidFill>
                  <a:srgbClr val="002F56"/>
                </a:solidFill>
                <a:latin typeface="Calibri"/>
                <a:cs typeface="Calibri"/>
              </a:rPr>
              <a:t>Associates,</a:t>
            </a:r>
            <a:r>
              <a:rPr sz="1600" b="1" spc="30" dirty="0">
                <a:solidFill>
                  <a:srgbClr val="002F56"/>
                </a:solidFill>
                <a:latin typeface="Calibri"/>
                <a:cs typeface="Calibri"/>
              </a:rPr>
              <a:t> </a:t>
            </a:r>
            <a:r>
              <a:rPr sz="1600" b="1" spc="-20" dirty="0">
                <a:solidFill>
                  <a:srgbClr val="002F56"/>
                </a:solidFill>
                <a:latin typeface="Calibri"/>
                <a:cs typeface="Calibri"/>
              </a:rPr>
              <a:t>p.c.</a:t>
            </a:r>
            <a:endParaRPr sz="1600">
              <a:latin typeface="Calibri"/>
              <a:cs typeface="Calibri"/>
            </a:endParaRPr>
          </a:p>
          <a:p>
            <a:pPr marL="12700">
              <a:lnSpc>
                <a:spcPct val="100000"/>
              </a:lnSpc>
              <a:spcBef>
                <a:spcPts val="40"/>
              </a:spcBef>
            </a:pPr>
            <a:r>
              <a:rPr sz="900" b="1" dirty="0">
                <a:solidFill>
                  <a:srgbClr val="4D4D4F"/>
                </a:solidFill>
                <a:latin typeface="Calibri"/>
                <a:cs typeface="Calibri"/>
              </a:rPr>
              <a:t>95 </a:t>
            </a:r>
            <a:r>
              <a:rPr sz="900" b="1" spc="-15" dirty="0">
                <a:solidFill>
                  <a:srgbClr val="4D4D4F"/>
                </a:solidFill>
                <a:latin typeface="Calibri"/>
                <a:cs typeface="Calibri"/>
              </a:rPr>
              <a:t>Main Street, Brattleboro,</a:t>
            </a:r>
            <a:r>
              <a:rPr sz="900" b="1" spc="15" dirty="0">
                <a:solidFill>
                  <a:srgbClr val="4D4D4F"/>
                </a:solidFill>
                <a:latin typeface="Calibri"/>
                <a:cs typeface="Calibri"/>
              </a:rPr>
              <a:t> </a:t>
            </a:r>
            <a:r>
              <a:rPr sz="900" b="1" spc="-15" dirty="0">
                <a:solidFill>
                  <a:srgbClr val="4D4D4F"/>
                </a:solidFill>
                <a:latin typeface="Calibri"/>
                <a:cs typeface="Calibri"/>
              </a:rPr>
              <a:t>Vermont</a:t>
            </a:r>
            <a:endParaRPr sz="900">
              <a:latin typeface="Calibri"/>
              <a:cs typeface="Calibri"/>
            </a:endParaRPr>
          </a:p>
        </p:txBody>
      </p:sp>
      <p:pic>
        <p:nvPicPr>
          <p:cNvPr id="11" name="Picture 10">
            <a:extLst>
              <a:ext uri="{FF2B5EF4-FFF2-40B4-BE49-F238E27FC236}">
                <a16:creationId xmlns:a16="http://schemas.microsoft.com/office/drawing/2014/main" id="{2B6A0DB2-FBCD-C9EB-996D-A06B2C2A6F90}"/>
              </a:ext>
            </a:extLst>
          </p:cNvPr>
          <p:cNvPicPr>
            <a:picLocks noChangeAspect="1"/>
          </p:cNvPicPr>
          <p:nvPr/>
        </p:nvPicPr>
        <p:blipFill>
          <a:blip r:embed="rId4"/>
          <a:stretch>
            <a:fillRect/>
          </a:stretch>
        </p:blipFill>
        <p:spPr>
          <a:xfrm>
            <a:off x="5486400" y="4969957"/>
            <a:ext cx="3028950" cy="704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225010-0542-8659-21D1-59262F1A39A2}"/>
              </a:ext>
            </a:extLst>
          </p:cNvPr>
          <p:cNvPicPr>
            <a:picLocks noChangeAspect="1"/>
          </p:cNvPicPr>
          <p:nvPr/>
        </p:nvPicPr>
        <p:blipFill>
          <a:blip r:embed="rId2"/>
          <a:stretch>
            <a:fillRect/>
          </a:stretch>
        </p:blipFill>
        <p:spPr>
          <a:xfrm>
            <a:off x="714104" y="1447800"/>
            <a:ext cx="8161008" cy="4870628"/>
          </a:xfrm>
          <a:prstGeom prst="rect">
            <a:avLst/>
          </a:prstGeom>
        </p:spPr>
      </p:pic>
      <p:sp>
        <p:nvSpPr>
          <p:cNvPr id="4" name="object 2">
            <a:extLst>
              <a:ext uri="{FF2B5EF4-FFF2-40B4-BE49-F238E27FC236}">
                <a16:creationId xmlns:a16="http://schemas.microsoft.com/office/drawing/2014/main" id="{D9C111C8-3440-41E3-4927-24FFF8A7733C}"/>
              </a:ext>
            </a:extLst>
          </p:cNvPr>
          <p:cNvSpPr txBox="1">
            <a:spLocks/>
          </p:cNvSpPr>
          <p:nvPr/>
        </p:nvSpPr>
        <p:spPr>
          <a:xfrm>
            <a:off x="995823" y="304800"/>
            <a:ext cx="7597570" cy="10413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3300" kern="0" spc="-30" dirty="0">
                <a:solidFill>
                  <a:srgbClr val="000000"/>
                </a:solidFill>
                <a:latin typeface="Calibri Light"/>
                <a:cs typeface="Calibri Light"/>
              </a:rPr>
              <a:t>PROPERTY OVERVIEW </a:t>
            </a:r>
          </a:p>
          <a:p>
            <a:pPr marL="12700">
              <a:spcBef>
                <a:spcPts val="100"/>
              </a:spcBef>
            </a:pPr>
            <a:r>
              <a:rPr lang="en-US" sz="3300" kern="0" spc="-30" dirty="0">
                <a:solidFill>
                  <a:srgbClr val="000000"/>
                </a:solidFill>
                <a:latin typeface="Calibri Light"/>
                <a:cs typeface="Calibri Light"/>
              </a:rPr>
              <a:t>AND ASSESSMENT DETAILS </a:t>
            </a:r>
            <a:endParaRPr lang="en-US" sz="3300" kern="0" dirty="0">
              <a:solidFill>
                <a:sysClr val="windowText" lastClr="000000"/>
              </a:solidFill>
              <a:latin typeface="Calibri Light"/>
              <a:cs typeface="Calibri Light"/>
            </a:endParaRPr>
          </a:p>
        </p:txBody>
      </p:sp>
      <p:sp>
        <p:nvSpPr>
          <p:cNvPr id="5" name="Rectangle 4">
            <a:extLst>
              <a:ext uri="{FF2B5EF4-FFF2-40B4-BE49-F238E27FC236}">
                <a16:creationId xmlns:a16="http://schemas.microsoft.com/office/drawing/2014/main" id="{2464BD10-50DC-CA82-69DF-BD6D9C2D7B7C}"/>
              </a:ext>
            </a:extLst>
          </p:cNvPr>
          <p:cNvSpPr/>
          <p:nvPr/>
        </p:nvSpPr>
        <p:spPr>
          <a:xfrm>
            <a:off x="738685" y="1433052"/>
            <a:ext cx="4267200"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370627D-D4AE-E32A-E420-F61BCCA80D73}"/>
              </a:ext>
            </a:extLst>
          </p:cNvPr>
          <p:cNvPicPr>
            <a:picLocks noChangeAspect="1"/>
          </p:cNvPicPr>
          <p:nvPr/>
        </p:nvPicPr>
        <p:blipFill>
          <a:blip r:embed="rId3"/>
          <a:stretch>
            <a:fillRect/>
          </a:stretch>
        </p:blipFill>
        <p:spPr>
          <a:xfrm>
            <a:off x="5638800" y="76200"/>
            <a:ext cx="3419475" cy="1085850"/>
          </a:xfrm>
          <a:prstGeom prst="rect">
            <a:avLst/>
          </a:prstGeom>
        </p:spPr>
      </p:pic>
    </p:spTree>
    <p:extLst>
      <p:ext uri="{BB962C8B-B14F-4D97-AF65-F5344CB8AC3E}">
        <p14:creationId xmlns:p14="http://schemas.microsoft.com/office/powerpoint/2010/main" val="202488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4CF7B3-2D62-9977-F4D6-CEFA88EB0784}"/>
              </a:ext>
            </a:extLst>
          </p:cNvPr>
          <p:cNvPicPr>
            <a:picLocks noChangeAspect="1"/>
          </p:cNvPicPr>
          <p:nvPr/>
        </p:nvPicPr>
        <p:blipFill>
          <a:blip r:embed="rId2"/>
          <a:stretch>
            <a:fillRect/>
          </a:stretch>
        </p:blipFill>
        <p:spPr>
          <a:xfrm>
            <a:off x="6248400" y="5715000"/>
            <a:ext cx="2895600" cy="919494"/>
          </a:xfrm>
          <a:prstGeom prst="rect">
            <a:avLst/>
          </a:prstGeom>
        </p:spPr>
      </p:pic>
      <p:pic>
        <p:nvPicPr>
          <p:cNvPr id="3" name="Picture 2">
            <a:extLst>
              <a:ext uri="{FF2B5EF4-FFF2-40B4-BE49-F238E27FC236}">
                <a16:creationId xmlns:a16="http://schemas.microsoft.com/office/drawing/2014/main" id="{06C3C8EB-9EB1-C1A0-82FC-5F461201A6DA}"/>
              </a:ext>
            </a:extLst>
          </p:cNvPr>
          <p:cNvPicPr>
            <a:picLocks noChangeAspect="1"/>
          </p:cNvPicPr>
          <p:nvPr/>
        </p:nvPicPr>
        <p:blipFill>
          <a:blip r:embed="rId3"/>
          <a:stretch>
            <a:fillRect/>
          </a:stretch>
        </p:blipFill>
        <p:spPr>
          <a:xfrm>
            <a:off x="990600" y="17384"/>
            <a:ext cx="6031936" cy="6634316"/>
          </a:xfrm>
          <a:prstGeom prst="rect">
            <a:avLst/>
          </a:prstGeom>
        </p:spPr>
      </p:pic>
      <p:sp>
        <p:nvSpPr>
          <p:cNvPr id="6" name="Arrow: Striped Right 5">
            <a:extLst>
              <a:ext uri="{FF2B5EF4-FFF2-40B4-BE49-F238E27FC236}">
                <a16:creationId xmlns:a16="http://schemas.microsoft.com/office/drawing/2014/main" id="{60D167F1-7360-7E22-18D8-42B2F4959EF0}"/>
              </a:ext>
            </a:extLst>
          </p:cNvPr>
          <p:cNvSpPr/>
          <p:nvPr/>
        </p:nvSpPr>
        <p:spPr>
          <a:xfrm>
            <a:off x="381000" y="5562600"/>
            <a:ext cx="533400" cy="304800"/>
          </a:xfrm>
          <a:prstGeom prst="strip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Striped Right 6">
            <a:extLst>
              <a:ext uri="{FF2B5EF4-FFF2-40B4-BE49-F238E27FC236}">
                <a16:creationId xmlns:a16="http://schemas.microsoft.com/office/drawing/2014/main" id="{5234EF57-D84F-5B5D-2E40-78C1445CC507}"/>
              </a:ext>
            </a:extLst>
          </p:cNvPr>
          <p:cNvSpPr/>
          <p:nvPr/>
        </p:nvSpPr>
        <p:spPr>
          <a:xfrm>
            <a:off x="381000" y="4648200"/>
            <a:ext cx="533400" cy="304800"/>
          </a:xfrm>
          <a:prstGeom prst="strip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Striped Right 7">
            <a:extLst>
              <a:ext uri="{FF2B5EF4-FFF2-40B4-BE49-F238E27FC236}">
                <a16:creationId xmlns:a16="http://schemas.microsoft.com/office/drawing/2014/main" id="{9408157A-8528-7459-08C9-0C4E9FDC1DB5}"/>
              </a:ext>
            </a:extLst>
          </p:cNvPr>
          <p:cNvSpPr/>
          <p:nvPr/>
        </p:nvSpPr>
        <p:spPr>
          <a:xfrm>
            <a:off x="390832" y="2819400"/>
            <a:ext cx="533400" cy="304800"/>
          </a:xfrm>
          <a:prstGeom prst="strip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Striped Right 8">
            <a:extLst>
              <a:ext uri="{FF2B5EF4-FFF2-40B4-BE49-F238E27FC236}">
                <a16:creationId xmlns:a16="http://schemas.microsoft.com/office/drawing/2014/main" id="{BACDE322-F35E-E465-ED87-589FEF444575}"/>
              </a:ext>
            </a:extLst>
          </p:cNvPr>
          <p:cNvSpPr/>
          <p:nvPr/>
        </p:nvSpPr>
        <p:spPr>
          <a:xfrm>
            <a:off x="351503" y="1066800"/>
            <a:ext cx="533400" cy="304800"/>
          </a:xfrm>
          <a:prstGeom prst="strip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Striped Right 9">
            <a:extLst>
              <a:ext uri="{FF2B5EF4-FFF2-40B4-BE49-F238E27FC236}">
                <a16:creationId xmlns:a16="http://schemas.microsoft.com/office/drawing/2014/main" id="{4527FBC6-BE41-EAB3-6CE3-D98C88AE9364}"/>
              </a:ext>
            </a:extLst>
          </p:cNvPr>
          <p:cNvSpPr/>
          <p:nvPr/>
        </p:nvSpPr>
        <p:spPr>
          <a:xfrm>
            <a:off x="351503" y="228600"/>
            <a:ext cx="533400" cy="304800"/>
          </a:xfrm>
          <a:prstGeom prst="strip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991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803D22-728F-A78F-829B-416546359BE6}"/>
              </a:ext>
            </a:extLst>
          </p:cNvPr>
          <p:cNvPicPr>
            <a:picLocks noChangeAspect="1"/>
          </p:cNvPicPr>
          <p:nvPr/>
        </p:nvPicPr>
        <p:blipFill>
          <a:blip r:embed="rId2"/>
          <a:stretch>
            <a:fillRect/>
          </a:stretch>
        </p:blipFill>
        <p:spPr>
          <a:xfrm>
            <a:off x="5724525" y="5753689"/>
            <a:ext cx="3419475" cy="1085850"/>
          </a:xfrm>
          <a:prstGeom prst="rect">
            <a:avLst/>
          </a:prstGeom>
        </p:spPr>
      </p:pic>
      <p:sp>
        <p:nvSpPr>
          <p:cNvPr id="2" name="object 2"/>
          <p:cNvSpPr/>
          <p:nvPr/>
        </p:nvSpPr>
        <p:spPr>
          <a:xfrm>
            <a:off x="533400" y="1297794"/>
            <a:ext cx="7848600" cy="4572000"/>
          </a:xfrm>
          <a:prstGeom prst="rect">
            <a:avLst/>
          </a:prstGeom>
          <a:blipFill>
            <a:blip r:embed="rId3" cstate="print"/>
            <a:stretch>
              <a:fillRect/>
            </a:stretch>
          </a:blipFill>
        </p:spPr>
        <p:txBody>
          <a:bodyPr wrap="square" lIns="0" tIns="0" rIns="0" bIns="0" rtlCol="0"/>
          <a:lstStyle/>
          <a:p>
            <a:endParaRPr/>
          </a:p>
        </p:txBody>
      </p:sp>
      <p:sp>
        <p:nvSpPr>
          <p:cNvPr id="7" name="object 2">
            <a:extLst>
              <a:ext uri="{FF2B5EF4-FFF2-40B4-BE49-F238E27FC236}">
                <a16:creationId xmlns:a16="http://schemas.microsoft.com/office/drawing/2014/main" id="{0E0FF92E-2EB6-8F28-820A-E9E80CE071FE}"/>
              </a:ext>
            </a:extLst>
          </p:cNvPr>
          <p:cNvSpPr txBox="1">
            <a:spLocks/>
          </p:cNvSpPr>
          <p:nvPr/>
        </p:nvSpPr>
        <p:spPr>
          <a:xfrm>
            <a:off x="609600" y="473142"/>
            <a:ext cx="5485130" cy="5283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3300" kern="0" spc="-30" dirty="0">
                <a:solidFill>
                  <a:srgbClr val="000000"/>
                </a:solidFill>
                <a:latin typeface="Calibri Light"/>
                <a:cs typeface="Calibri Light"/>
              </a:rPr>
              <a:t>FACILITY </a:t>
            </a:r>
            <a:r>
              <a:rPr lang="en-US" sz="3300" kern="0" spc="-5" dirty="0">
                <a:solidFill>
                  <a:srgbClr val="000000"/>
                </a:solidFill>
                <a:latin typeface="Calibri Light"/>
                <a:cs typeface="Calibri Light"/>
              </a:rPr>
              <a:t>CONDITION </a:t>
            </a:r>
            <a:r>
              <a:rPr lang="en-US" sz="3300" kern="0" dirty="0">
                <a:solidFill>
                  <a:srgbClr val="000000"/>
                </a:solidFill>
                <a:latin typeface="Calibri Light"/>
                <a:cs typeface="Calibri Light"/>
              </a:rPr>
              <a:t>INDEX</a:t>
            </a:r>
            <a:r>
              <a:rPr lang="en-US" sz="3300" kern="0" spc="-40" dirty="0">
                <a:solidFill>
                  <a:srgbClr val="000000"/>
                </a:solidFill>
                <a:latin typeface="Calibri Light"/>
                <a:cs typeface="Calibri Light"/>
              </a:rPr>
              <a:t> </a:t>
            </a:r>
            <a:r>
              <a:rPr lang="en-US" sz="3300" kern="0" spc="-15" dirty="0">
                <a:solidFill>
                  <a:srgbClr val="000000"/>
                </a:solidFill>
                <a:latin typeface="Calibri Light"/>
                <a:cs typeface="Calibri Light"/>
              </a:rPr>
              <a:t>(FCI)</a:t>
            </a:r>
            <a:endParaRPr lang="en-US" sz="3300" kern="0" dirty="0">
              <a:solidFill>
                <a:sysClr val="windowText" lastClr="000000"/>
              </a:solidFill>
              <a:latin typeface="Calibri Light"/>
              <a:cs typeface="Calibri Light"/>
            </a:endParaRPr>
          </a:p>
        </p:txBody>
      </p:sp>
      <p:sp>
        <p:nvSpPr>
          <p:cNvPr id="8" name="Rectangle 7">
            <a:extLst>
              <a:ext uri="{FF2B5EF4-FFF2-40B4-BE49-F238E27FC236}">
                <a16:creationId xmlns:a16="http://schemas.microsoft.com/office/drawing/2014/main" id="{B32BC853-73AA-438C-88A4-751C4C9070FA}"/>
              </a:ext>
            </a:extLst>
          </p:cNvPr>
          <p:cNvSpPr/>
          <p:nvPr/>
        </p:nvSpPr>
        <p:spPr>
          <a:xfrm>
            <a:off x="498423" y="1157035"/>
            <a:ext cx="3035498"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34FF1A-5C5E-DE2C-19B3-28DB0476A00B}"/>
              </a:ext>
            </a:extLst>
          </p:cNvPr>
          <p:cNvPicPr>
            <a:picLocks noChangeAspect="1"/>
          </p:cNvPicPr>
          <p:nvPr/>
        </p:nvPicPr>
        <p:blipFill>
          <a:blip r:embed="rId2"/>
          <a:stretch>
            <a:fillRect/>
          </a:stretch>
        </p:blipFill>
        <p:spPr>
          <a:xfrm>
            <a:off x="5638800" y="5473264"/>
            <a:ext cx="3419475" cy="1085850"/>
          </a:xfrm>
          <a:prstGeom prst="rect">
            <a:avLst/>
          </a:prstGeom>
        </p:spPr>
      </p:pic>
      <p:sp>
        <p:nvSpPr>
          <p:cNvPr id="5" name="object 5"/>
          <p:cNvSpPr/>
          <p:nvPr/>
        </p:nvSpPr>
        <p:spPr>
          <a:xfrm>
            <a:off x="437895" y="2339362"/>
            <a:ext cx="5699760" cy="1898315"/>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1390268" y="2315336"/>
            <a:ext cx="2572131" cy="299720"/>
          </a:xfrm>
          <a:prstGeom prst="rect">
            <a:avLst/>
          </a:prstGeom>
        </p:spPr>
        <p:txBody>
          <a:bodyPr vert="horz" wrap="square" lIns="0" tIns="12700" rIns="0" bIns="0" rtlCol="0">
            <a:spAutoFit/>
          </a:bodyPr>
          <a:lstStyle/>
          <a:p>
            <a:pPr marL="12700">
              <a:lnSpc>
                <a:spcPct val="100000"/>
              </a:lnSpc>
              <a:spcBef>
                <a:spcPts val="100"/>
              </a:spcBef>
            </a:pPr>
            <a:r>
              <a:rPr sz="1800" b="0" spc="-125" dirty="0">
                <a:solidFill>
                  <a:srgbClr val="F1F1F1"/>
                </a:solidFill>
                <a:latin typeface="Corbel Light"/>
                <a:cs typeface="Corbel Light"/>
              </a:rPr>
              <a:t>T</a:t>
            </a:r>
            <a:r>
              <a:rPr sz="1800" b="0" spc="-5" dirty="0">
                <a:solidFill>
                  <a:srgbClr val="F1F1F1"/>
                </a:solidFill>
                <a:latin typeface="Corbel Light"/>
                <a:cs typeface="Corbel Light"/>
              </a:rPr>
              <a:t>o</a:t>
            </a:r>
            <a:r>
              <a:rPr sz="1800" b="0" spc="-10" dirty="0">
                <a:solidFill>
                  <a:srgbClr val="F1F1F1"/>
                </a:solidFill>
                <a:latin typeface="Corbel Light"/>
                <a:cs typeface="Corbel Light"/>
              </a:rPr>
              <a:t>w</a:t>
            </a:r>
            <a:r>
              <a:rPr sz="1800" b="0" dirty="0">
                <a:solidFill>
                  <a:srgbClr val="F1F1F1"/>
                </a:solidFill>
                <a:latin typeface="Corbel Light"/>
                <a:cs typeface="Corbel Light"/>
              </a:rPr>
              <a:t>n</a:t>
            </a:r>
            <a:r>
              <a:rPr sz="1800" b="0" spc="-15" dirty="0">
                <a:solidFill>
                  <a:srgbClr val="F1F1F1"/>
                </a:solidFill>
                <a:latin typeface="Corbel Light"/>
                <a:cs typeface="Corbel Light"/>
              </a:rPr>
              <a:t>sh</a:t>
            </a:r>
            <a:r>
              <a:rPr sz="1800" b="0" spc="-20" dirty="0">
                <a:solidFill>
                  <a:srgbClr val="F1F1F1"/>
                </a:solidFill>
                <a:latin typeface="Corbel Light"/>
                <a:cs typeface="Corbel Light"/>
              </a:rPr>
              <a:t>e</a:t>
            </a:r>
            <a:r>
              <a:rPr sz="1800" b="0" spc="-15" dirty="0">
                <a:solidFill>
                  <a:srgbClr val="F1F1F1"/>
                </a:solidFill>
                <a:latin typeface="Corbel Light"/>
                <a:cs typeface="Corbel Light"/>
              </a:rPr>
              <a:t>n</a:t>
            </a:r>
            <a:r>
              <a:rPr sz="1800" b="0" dirty="0">
                <a:solidFill>
                  <a:srgbClr val="F1F1F1"/>
                </a:solidFill>
                <a:latin typeface="Corbel Light"/>
                <a:cs typeface="Corbel Light"/>
              </a:rPr>
              <a:t>d</a:t>
            </a:r>
            <a:r>
              <a:rPr lang="en-US" sz="1800" b="0" dirty="0">
                <a:solidFill>
                  <a:srgbClr val="F1F1F1"/>
                </a:solidFill>
                <a:latin typeface="Corbel Light"/>
                <a:cs typeface="Corbel Light"/>
              </a:rPr>
              <a:t> Elementary </a:t>
            </a:r>
            <a:endParaRPr sz="1800" dirty="0">
              <a:latin typeface="Corbel Light"/>
              <a:cs typeface="Corbel Light"/>
            </a:endParaRPr>
          </a:p>
        </p:txBody>
      </p:sp>
      <p:sp>
        <p:nvSpPr>
          <p:cNvPr id="7" name="object 7"/>
          <p:cNvSpPr txBox="1"/>
          <p:nvPr/>
        </p:nvSpPr>
        <p:spPr>
          <a:xfrm>
            <a:off x="1374394" y="17780"/>
            <a:ext cx="972819" cy="299720"/>
          </a:xfrm>
          <a:prstGeom prst="rect">
            <a:avLst/>
          </a:prstGeom>
        </p:spPr>
        <p:txBody>
          <a:bodyPr vert="horz" wrap="square" lIns="0" tIns="12700" rIns="0" bIns="0" rtlCol="0">
            <a:spAutoFit/>
          </a:bodyPr>
          <a:lstStyle/>
          <a:p>
            <a:pPr marL="12700">
              <a:lnSpc>
                <a:spcPct val="100000"/>
              </a:lnSpc>
              <a:spcBef>
                <a:spcPts val="100"/>
              </a:spcBef>
            </a:pPr>
            <a:r>
              <a:rPr sz="1800" b="0" dirty="0">
                <a:solidFill>
                  <a:srgbClr val="F1F1F1"/>
                </a:solidFill>
                <a:latin typeface="Corbel Light"/>
                <a:cs typeface="Corbel Light"/>
              </a:rPr>
              <a:t>N</a:t>
            </a:r>
            <a:r>
              <a:rPr sz="1800" b="0" spc="-10" dirty="0">
                <a:solidFill>
                  <a:srgbClr val="F1F1F1"/>
                </a:solidFill>
                <a:latin typeface="Corbel Light"/>
                <a:cs typeface="Corbel Light"/>
              </a:rPr>
              <a:t>e</a:t>
            </a:r>
            <a:r>
              <a:rPr sz="1800" b="0" spc="-25" dirty="0">
                <a:solidFill>
                  <a:srgbClr val="F1F1F1"/>
                </a:solidFill>
                <a:latin typeface="Corbel Light"/>
                <a:cs typeface="Corbel Light"/>
              </a:rPr>
              <a:t>wB</a:t>
            </a:r>
            <a:r>
              <a:rPr sz="1800" b="0" spc="-15" dirty="0">
                <a:solidFill>
                  <a:srgbClr val="F1F1F1"/>
                </a:solidFill>
                <a:latin typeface="Corbel Light"/>
                <a:cs typeface="Corbel Light"/>
              </a:rPr>
              <a:t>roo</a:t>
            </a:r>
            <a:r>
              <a:rPr sz="1800" b="0" dirty="0">
                <a:solidFill>
                  <a:srgbClr val="F1F1F1"/>
                </a:solidFill>
                <a:latin typeface="Corbel Light"/>
                <a:cs typeface="Corbel Light"/>
              </a:rPr>
              <a:t>k</a:t>
            </a:r>
            <a:endParaRPr sz="1800">
              <a:latin typeface="Corbel Light"/>
              <a:cs typeface="Corbel Light"/>
            </a:endParaRPr>
          </a:p>
        </p:txBody>
      </p:sp>
      <p:sp>
        <p:nvSpPr>
          <p:cNvPr id="8" name="object 8"/>
          <p:cNvSpPr/>
          <p:nvPr/>
        </p:nvSpPr>
        <p:spPr>
          <a:xfrm>
            <a:off x="413600" y="4419600"/>
            <a:ext cx="5748350" cy="1924092"/>
          </a:xfrm>
          <a:prstGeom prst="rect">
            <a:avLst/>
          </a:prstGeom>
          <a:blipFill>
            <a:blip r:embed="rId4" cstate="print"/>
            <a:stretch>
              <a:fillRect/>
            </a:stretch>
          </a:blipFill>
        </p:spPr>
        <p:txBody>
          <a:bodyPr wrap="square" lIns="0" tIns="0" rIns="0" bIns="0" rtlCol="0"/>
          <a:lstStyle/>
          <a:p>
            <a:endParaRPr dirty="0"/>
          </a:p>
        </p:txBody>
      </p:sp>
      <p:sp>
        <p:nvSpPr>
          <p:cNvPr id="9" name="object 9"/>
          <p:cNvSpPr txBox="1"/>
          <p:nvPr/>
        </p:nvSpPr>
        <p:spPr>
          <a:xfrm>
            <a:off x="1374394" y="4424680"/>
            <a:ext cx="2207006" cy="299720"/>
          </a:xfrm>
          <a:prstGeom prst="rect">
            <a:avLst/>
          </a:prstGeom>
        </p:spPr>
        <p:txBody>
          <a:bodyPr vert="horz" wrap="square" lIns="0" tIns="12700" rIns="0" bIns="0" rtlCol="0">
            <a:spAutoFit/>
          </a:bodyPr>
          <a:lstStyle/>
          <a:p>
            <a:pPr marL="12700">
              <a:lnSpc>
                <a:spcPct val="100000"/>
              </a:lnSpc>
              <a:spcBef>
                <a:spcPts val="100"/>
              </a:spcBef>
            </a:pPr>
            <a:r>
              <a:rPr sz="1800" b="0" spc="-15" dirty="0">
                <a:solidFill>
                  <a:srgbClr val="F1F1F1"/>
                </a:solidFill>
                <a:latin typeface="Corbel Light"/>
                <a:cs typeface="Corbel Light"/>
              </a:rPr>
              <a:t>Jamaica</a:t>
            </a:r>
            <a:r>
              <a:rPr lang="en-US" sz="1800" b="0" spc="-15" dirty="0">
                <a:solidFill>
                  <a:srgbClr val="F1F1F1"/>
                </a:solidFill>
                <a:latin typeface="Corbel Light"/>
                <a:cs typeface="Corbel Light"/>
              </a:rPr>
              <a:t> Village School</a:t>
            </a:r>
            <a:endParaRPr sz="1800" dirty="0">
              <a:latin typeface="Corbel Light"/>
              <a:cs typeface="Corbel Light"/>
            </a:endParaRPr>
          </a:p>
        </p:txBody>
      </p:sp>
      <p:pic>
        <p:nvPicPr>
          <p:cNvPr id="13" name="Picture 12">
            <a:extLst>
              <a:ext uri="{FF2B5EF4-FFF2-40B4-BE49-F238E27FC236}">
                <a16:creationId xmlns:a16="http://schemas.microsoft.com/office/drawing/2014/main" id="{CEADDCBD-AFB1-87A0-F5D3-C1519D8FF930}"/>
              </a:ext>
            </a:extLst>
          </p:cNvPr>
          <p:cNvPicPr>
            <a:picLocks noChangeAspect="1"/>
          </p:cNvPicPr>
          <p:nvPr/>
        </p:nvPicPr>
        <p:blipFill>
          <a:blip r:embed="rId5"/>
          <a:stretch>
            <a:fillRect/>
          </a:stretch>
        </p:blipFill>
        <p:spPr>
          <a:xfrm>
            <a:off x="389304" y="107048"/>
            <a:ext cx="5748351" cy="2142923"/>
          </a:xfrm>
          <a:prstGeom prst="rect">
            <a:avLst/>
          </a:prstGeom>
        </p:spPr>
      </p:pic>
      <p:sp>
        <p:nvSpPr>
          <p:cNvPr id="16" name="object 6">
            <a:extLst>
              <a:ext uri="{FF2B5EF4-FFF2-40B4-BE49-F238E27FC236}">
                <a16:creationId xmlns:a16="http://schemas.microsoft.com/office/drawing/2014/main" id="{2368B297-6CDF-6064-837B-5FBABA1DDA84}"/>
              </a:ext>
            </a:extLst>
          </p:cNvPr>
          <p:cNvSpPr txBox="1"/>
          <p:nvPr/>
        </p:nvSpPr>
        <p:spPr>
          <a:xfrm>
            <a:off x="1291596" y="191666"/>
            <a:ext cx="2442203" cy="289823"/>
          </a:xfrm>
          <a:prstGeom prst="rect">
            <a:avLst/>
          </a:prstGeom>
        </p:spPr>
        <p:txBody>
          <a:bodyPr vert="horz" wrap="square" lIns="0" tIns="12700" rIns="0" bIns="0" rtlCol="0">
            <a:spAutoFit/>
          </a:bodyPr>
          <a:lstStyle/>
          <a:p>
            <a:pPr marL="12700">
              <a:lnSpc>
                <a:spcPct val="100000"/>
              </a:lnSpc>
              <a:spcBef>
                <a:spcPts val="100"/>
              </a:spcBef>
            </a:pPr>
            <a:r>
              <a:rPr lang="en-US" spc="-125" dirty="0">
                <a:solidFill>
                  <a:srgbClr val="F1F1F1"/>
                </a:solidFill>
                <a:latin typeface="Corbel Light"/>
                <a:cs typeface="Corbel Light"/>
              </a:rPr>
              <a:t>Windham Elementary</a:t>
            </a:r>
            <a:endParaRPr sz="1800" dirty="0">
              <a:latin typeface="Corbel Light"/>
              <a:cs typeface="Corbel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195D7C-1E84-5F3F-9F91-AAF4DBB9DD37}"/>
              </a:ext>
            </a:extLst>
          </p:cNvPr>
          <p:cNvPicPr>
            <a:picLocks noChangeAspect="1"/>
          </p:cNvPicPr>
          <p:nvPr/>
        </p:nvPicPr>
        <p:blipFill>
          <a:blip r:embed="rId2"/>
          <a:stretch>
            <a:fillRect/>
          </a:stretch>
        </p:blipFill>
        <p:spPr>
          <a:xfrm>
            <a:off x="5486400" y="5562600"/>
            <a:ext cx="3398252" cy="1079111"/>
          </a:xfrm>
          <a:prstGeom prst="rect">
            <a:avLst/>
          </a:prstGeom>
        </p:spPr>
      </p:pic>
      <p:sp>
        <p:nvSpPr>
          <p:cNvPr id="2" name="Title 1">
            <a:extLst>
              <a:ext uri="{FF2B5EF4-FFF2-40B4-BE49-F238E27FC236}">
                <a16:creationId xmlns:a16="http://schemas.microsoft.com/office/drawing/2014/main" id="{89836A80-BA5A-6253-15CD-5363CC207D38}"/>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5D90A58-4232-0CF2-7FEC-08B55A1BD804}"/>
              </a:ext>
            </a:extLst>
          </p:cNvPr>
          <p:cNvPicPr>
            <a:picLocks noChangeAspect="1"/>
          </p:cNvPicPr>
          <p:nvPr/>
        </p:nvPicPr>
        <p:blipFill>
          <a:blip r:embed="rId3"/>
          <a:stretch>
            <a:fillRect/>
          </a:stretch>
        </p:blipFill>
        <p:spPr>
          <a:xfrm>
            <a:off x="152400" y="-16239"/>
            <a:ext cx="6829583" cy="6858000"/>
          </a:xfrm>
          <a:prstGeom prst="rect">
            <a:avLst/>
          </a:prstGeom>
        </p:spPr>
      </p:pic>
    </p:spTree>
    <p:extLst>
      <p:ext uri="{BB962C8B-B14F-4D97-AF65-F5344CB8AC3E}">
        <p14:creationId xmlns:p14="http://schemas.microsoft.com/office/powerpoint/2010/main" val="1054135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0521E0-725F-F3A7-1DB4-FAF731E7E0B6}"/>
              </a:ext>
            </a:extLst>
          </p:cNvPr>
          <p:cNvPicPr>
            <a:picLocks noChangeAspect="1"/>
          </p:cNvPicPr>
          <p:nvPr/>
        </p:nvPicPr>
        <p:blipFill>
          <a:blip r:embed="rId2"/>
          <a:stretch>
            <a:fillRect/>
          </a:stretch>
        </p:blipFill>
        <p:spPr>
          <a:xfrm>
            <a:off x="51607" y="26788"/>
            <a:ext cx="5214937" cy="4545825"/>
          </a:xfrm>
          <a:prstGeom prst="rect">
            <a:avLst/>
          </a:prstGeom>
        </p:spPr>
      </p:pic>
      <p:pic>
        <p:nvPicPr>
          <p:cNvPr id="5" name="Picture 4">
            <a:extLst>
              <a:ext uri="{FF2B5EF4-FFF2-40B4-BE49-F238E27FC236}">
                <a16:creationId xmlns:a16="http://schemas.microsoft.com/office/drawing/2014/main" id="{96A3EC51-07F4-1CE9-3F45-68E47448E661}"/>
              </a:ext>
            </a:extLst>
          </p:cNvPr>
          <p:cNvPicPr>
            <a:picLocks noChangeAspect="1"/>
          </p:cNvPicPr>
          <p:nvPr/>
        </p:nvPicPr>
        <p:blipFill>
          <a:blip r:embed="rId3"/>
          <a:stretch>
            <a:fillRect/>
          </a:stretch>
        </p:blipFill>
        <p:spPr>
          <a:xfrm>
            <a:off x="51607" y="4114800"/>
            <a:ext cx="5214937" cy="2617940"/>
          </a:xfrm>
          <a:prstGeom prst="rect">
            <a:avLst/>
          </a:prstGeom>
        </p:spPr>
      </p:pic>
    </p:spTree>
    <p:extLst>
      <p:ext uri="{BB962C8B-B14F-4D97-AF65-F5344CB8AC3E}">
        <p14:creationId xmlns:p14="http://schemas.microsoft.com/office/powerpoint/2010/main" val="4061043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C5A9E1-F5DD-4668-023D-C96E22FD52AD}"/>
              </a:ext>
            </a:extLst>
          </p:cNvPr>
          <p:cNvPicPr>
            <a:picLocks noChangeAspect="1"/>
          </p:cNvPicPr>
          <p:nvPr/>
        </p:nvPicPr>
        <p:blipFill>
          <a:blip r:embed="rId2"/>
          <a:stretch>
            <a:fillRect/>
          </a:stretch>
        </p:blipFill>
        <p:spPr>
          <a:xfrm>
            <a:off x="457200" y="76200"/>
            <a:ext cx="5620693" cy="6858000"/>
          </a:xfrm>
          <a:prstGeom prst="rect">
            <a:avLst/>
          </a:prstGeom>
        </p:spPr>
      </p:pic>
      <p:sp>
        <p:nvSpPr>
          <p:cNvPr id="8" name="object 2">
            <a:extLst>
              <a:ext uri="{FF2B5EF4-FFF2-40B4-BE49-F238E27FC236}">
                <a16:creationId xmlns:a16="http://schemas.microsoft.com/office/drawing/2014/main" id="{448B80D4-5854-2E8F-E236-2294F31D9499}"/>
              </a:ext>
            </a:extLst>
          </p:cNvPr>
          <p:cNvSpPr txBox="1">
            <a:spLocks/>
          </p:cNvSpPr>
          <p:nvPr/>
        </p:nvSpPr>
        <p:spPr>
          <a:xfrm>
            <a:off x="6277446" y="381000"/>
            <a:ext cx="2438400" cy="1561966"/>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3300" kern="0" spc="-30" dirty="0">
                <a:solidFill>
                  <a:srgbClr val="000000"/>
                </a:solidFill>
                <a:latin typeface="Calibri Light"/>
                <a:cs typeface="Calibri Light"/>
              </a:rPr>
              <a:t>ADA </a:t>
            </a:r>
          </a:p>
          <a:p>
            <a:pPr marL="12700">
              <a:spcBef>
                <a:spcPts val="100"/>
              </a:spcBef>
            </a:pPr>
            <a:r>
              <a:rPr lang="en-US" sz="3300" kern="0" spc="-30" dirty="0">
                <a:solidFill>
                  <a:srgbClr val="000000"/>
                </a:solidFill>
                <a:latin typeface="Calibri Light"/>
                <a:cs typeface="Calibri Light"/>
              </a:rPr>
              <a:t>ACCESSIBILITY </a:t>
            </a:r>
          </a:p>
          <a:p>
            <a:pPr marL="12700">
              <a:spcBef>
                <a:spcPts val="100"/>
              </a:spcBef>
            </a:pPr>
            <a:r>
              <a:rPr lang="en-US" sz="3300" kern="0" spc="-30" dirty="0">
                <a:solidFill>
                  <a:srgbClr val="000000"/>
                </a:solidFill>
                <a:latin typeface="Calibri Light"/>
                <a:cs typeface="Calibri Light"/>
              </a:rPr>
              <a:t>ISSUES </a:t>
            </a:r>
            <a:endParaRPr lang="en-US" sz="3300" kern="0" dirty="0">
              <a:solidFill>
                <a:sysClr val="windowText" lastClr="000000"/>
              </a:solidFill>
              <a:latin typeface="Calibri Light"/>
              <a:cs typeface="Calibri Light"/>
            </a:endParaRPr>
          </a:p>
        </p:txBody>
      </p:sp>
      <p:pic>
        <p:nvPicPr>
          <p:cNvPr id="10" name="Picture 9">
            <a:extLst>
              <a:ext uri="{FF2B5EF4-FFF2-40B4-BE49-F238E27FC236}">
                <a16:creationId xmlns:a16="http://schemas.microsoft.com/office/drawing/2014/main" id="{5E760D51-1070-0F67-B655-96A14FE5A3B6}"/>
              </a:ext>
            </a:extLst>
          </p:cNvPr>
          <p:cNvPicPr>
            <a:picLocks noChangeAspect="1"/>
          </p:cNvPicPr>
          <p:nvPr/>
        </p:nvPicPr>
        <p:blipFill>
          <a:blip r:embed="rId3"/>
          <a:stretch>
            <a:fillRect/>
          </a:stretch>
        </p:blipFill>
        <p:spPr>
          <a:xfrm>
            <a:off x="3429000" y="4572000"/>
            <a:ext cx="5486400" cy="1981998"/>
          </a:xfrm>
          <a:prstGeom prst="rect">
            <a:avLst/>
          </a:prstGeom>
        </p:spPr>
      </p:pic>
    </p:spTree>
    <p:extLst>
      <p:ext uri="{BB962C8B-B14F-4D97-AF65-F5344CB8AC3E}">
        <p14:creationId xmlns:p14="http://schemas.microsoft.com/office/powerpoint/2010/main" val="3808732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B6626D-E8B6-EF85-1FB5-8D04A5A06488}"/>
              </a:ext>
            </a:extLst>
          </p:cNvPr>
          <p:cNvPicPr>
            <a:picLocks noChangeAspect="1"/>
          </p:cNvPicPr>
          <p:nvPr/>
        </p:nvPicPr>
        <p:blipFill>
          <a:blip r:embed="rId2"/>
          <a:stretch>
            <a:fillRect/>
          </a:stretch>
        </p:blipFill>
        <p:spPr>
          <a:xfrm>
            <a:off x="228600" y="0"/>
            <a:ext cx="5649159" cy="6858000"/>
          </a:xfrm>
          <a:prstGeom prst="rect">
            <a:avLst/>
          </a:prstGeom>
        </p:spPr>
      </p:pic>
    </p:spTree>
    <p:extLst>
      <p:ext uri="{BB962C8B-B14F-4D97-AF65-F5344CB8AC3E}">
        <p14:creationId xmlns:p14="http://schemas.microsoft.com/office/powerpoint/2010/main" val="547372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023DA0-636A-D8D4-725D-27DAAB53CB74}"/>
              </a:ext>
            </a:extLst>
          </p:cNvPr>
          <p:cNvSpPr/>
          <p:nvPr/>
        </p:nvSpPr>
        <p:spPr>
          <a:xfrm>
            <a:off x="609600" y="1295400"/>
            <a:ext cx="7924800" cy="46482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09600" y="457200"/>
            <a:ext cx="5388102" cy="520655"/>
          </a:xfrm>
          <a:prstGeom prst="rect">
            <a:avLst/>
          </a:prstGeom>
        </p:spPr>
        <p:txBody>
          <a:bodyPr vert="horz" wrap="square" lIns="0" tIns="12700" rIns="0" bIns="0" rtlCol="0">
            <a:spAutoFit/>
          </a:bodyPr>
          <a:lstStyle/>
          <a:p>
            <a:pPr marL="12700">
              <a:lnSpc>
                <a:spcPct val="100000"/>
              </a:lnSpc>
              <a:spcBef>
                <a:spcPts val="100"/>
              </a:spcBef>
            </a:pPr>
            <a:r>
              <a:rPr lang="en-US" sz="3300" b="0" u="none" spc="-10" dirty="0">
                <a:solidFill>
                  <a:srgbClr val="000000"/>
                </a:solidFill>
                <a:latin typeface="Calibri Light"/>
                <a:cs typeface="Calibri Light"/>
              </a:rPr>
              <a:t>IDEA GATHERING WORKSHEET</a:t>
            </a:r>
            <a:endParaRPr sz="3300" dirty="0">
              <a:latin typeface="Calibri Light"/>
              <a:cs typeface="Calibri Light"/>
            </a:endParaRPr>
          </a:p>
        </p:txBody>
      </p:sp>
      <p:sp>
        <p:nvSpPr>
          <p:cNvPr id="5" name="object 2">
            <a:extLst>
              <a:ext uri="{FF2B5EF4-FFF2-40B4-BE49-F238E27FC236}">
                <a16:creationId xmlns:a16="http://schemas.microsoft.com/office/drawing/2014/main" id="{A8A95410-B6DD-380A-B5B1-E5339D7F6CB0}"/>
              </a:ext>
            </a:extLst>
          </p:cNvPr>
          <p:cNvSpPr txBox="1">
            <a:spLocks/>
          </p:cNvSpPr>
          <p:nvPr/>
        </p:nvSpPr>
        <p:spPr>
          <a:xfrm>
            <a:off x="762000" y="1600200"/>
            <a:ext cx="7772400" cy="3967753"/>
          </a:xfrm>
          <a:prstGeom prst="rect">
            <a:avLst/>
          </a:prstGeom>
        </p:spPr>
        <p:txBody>
          <a:bodyPr vert="horz" wrap="square" lIns="0" tIns="12700" rIns="0" bIns="0" rtlCol="0">
            <a:spAutoFit/>
          </a:bodyPr>
          <a:lstStyle>
            <a:lvl1pPr>
              <a:defRPr sz="1600" b="0" i="0" u="sng">
                <a:solidFill>
                  <a:srgbClr val="0462C1"/>
                </a:solidFill>
                <a:latin typeface="Calibri"/>
                <a:ea typeface="+mj-ea"/>
                <a:cs typeface="Calibri"/>
              </a:defRPr>
            </a:lvl1pPr>
          </a:lstStyle>
          <a:p>
            <a:pPr marL="527050" indent="-514350">
              <a:spcBef>
                <a:spcPts val="100"/>
              </a:spcBef>
              <a:buAutoNum type="arabicPeriod"/>
            </a:pPr>
            <a:r>
              <a:rPr lang="en-US" sz="2800" u="none" kern="0" spc="-10" dirty="0">
                <a:solidFill>
                  <a:srgbClr val="000000"/>
                </a:solidFill>
                <a:latin typeface="Calibri Light"/>
                <a:cs typeface="Calibri Light"/>
              </a:rPr>
              <a:t>What does Windham need that this school building/property could provide? </a:t>
            </a:r>
          </a:p>
          <a:p>
            <a:pPr marL="527050" indent="-514350">
              <a:spcBef>
                <a:spcPts val="100"/>
              </a:spcBef>
              <a:buAutoNum type="arabicPeriod"/>
            </a:pPr>
            <a:endParaRPr lang="en-US" sz="2800" u="none" kern="0" spc="-10" dirty="0">
              <a:solidFill>
                <a:srgbClr val="000000"/>
              </a:solidFill>
              <a:latin typeface="Calibri Light"/>
              <a:cs typeface="Calibri Light"/>
            </a:endParaRPr>
          </a:p>
          <a:p>
            <a:pPr marL="527050" indent="-514350">
              <a:spcBef>
                <a:spcPts val="100"/>
              </a:spcBef>
              <a:buAutoNum type="arabicPeriod"/>
            </a:pPr>
            <a:r>
              <a:rPr lang="en-US" sz="2800" u="none" kern="0" spc="-10" dirty="0">
                <a:solidFill>
                  <a:srgbClr val="000000"/>
                </a:solidFill>
                <a:latin typeface="Calibri Light"/>
                <a:cs typeface="Calibri Light"/>
              </a:rPr>
              <a:t>What would you like to see this building become? </a:t>
            </a:r>
          </a:p>
          <a:p>
            <a:pPr marL="527050" indent="-514350">
              <a:spcBef>
                <a:spcPts val="100"/>
              </a:spcBef>
              <a:buAutoNum type="arabicPeriod"/>
            </a:pPr>
            <a:endParaRPr lang="en-US" sz="2800" u="none" kern="0" spc="-10" dirty="0">
              <a:solidFill>
                <a:srgbClr val="000000"/>
              </a:solidFill>
              <a:latin typeface="Calibri Light"/>
              <a:cs typeface="Calibri Light"/>
            </a:endParaRPr>
          </a:p>
          <a:p>
            <a:pPr marL="527050" indent="-514350">
              <a:spcBef>
                <a:spcPts val="100"/>
              </a:spcBef>
              <a:buAutoNum type="arabicPeriod"/>
            </a:pPr>
            <a:r>
              <a:rPr lang="en-US" sz="2800" u="none" kern="0" spc="-10" dirty="0">
                <a:solidFill>
                  <a:srgbClr val="000000"/>
                </a:solidFill>
                <a:latin typeface="Calibri Light"/>
                <a:cs typeface="Calibri Light"/>
              </a:rPr>
              <a:t>I would go to the Elementary School if it was a ________ or if it offered ______________. </a:t>
            </a:r>
          </a:p>
          <a:p>
            <a:pPr marL="527050" indent="-514350">
              <a:spcBef>
                <a:spcPts val="100"/>
              </a:spcBef>
              <a:buAutoNum type="arabicPeriod"/>
            </a:pPr>
            <a:endParaRPr lang="en-US" sz="2800" u="none" kern="0" spc="-10" dirty="0">
              <a:solidFill>
                <a:srgbClr val="000000"/>
              </a:solidFill>
              <a:latin typeface="Calibri Light"/>
              <a:cs typeface="Calibri Light"/>
            </a:endParaRPr>
          </a:p>
          <a:p>
            <a:pPr marL="527050" indent="-514350">
              <a:spcBef>
                <a:spcPts val="100"/>
              </a:spcBef>
              <a:buAutoNum type="arabicPeriod"/>
            </a:pPr>
            <a:r>
              <a:rPr lang="en-US" sz="2800" u="none" kern="0" spc="-10" dirty="0">
                <a:solidFill>
                  <a:srgbClr val="000000"/>
                </a:solidFill>
                <a:latin typeface="Calibri Light"/>
                <a:cs typeface="Calibri Light"/>
              </a:rPr>
              <a:t>Other Thoughts and ideas. </a:t>
            </a:r>
            <a:endParaRPr lang="en-US" sz="2800" kern="0" dirty="0">
              <a:latin typeface="Calibri Light"/>
              <a:cs typeface="Calibri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2BFDCE-413C-C1E5-8F70-414D53DCA255}"/>
              </a:ext>
            </a:extLst>
          </p:cNvPr>
          <p:cNvPicPr>
            <a:picLocks noChangeAspect="1"/>
          </p:cNvPicPr>
          <p:nvPr/>
        </p:nvPicPr>
        <p:blipFill>
          <a:blip r:embed="rId2"/>
          <a:stretch>
            <a:fillRect/>
          </a:stretch>
        </p:blipFill>
        <p:spPr>
          <a:xfrm rot="10800000">
            <a:off x="152400" y="1115203"/>
            <a:ext cx="2741361" cy="3309764"/>
          </a:xfrm>
          <a:prstGeom prst="rect">
            <a:avLst/>
          </a:prstGeom>
        </p:spPr>
      </p:pic>
      <p:pic>
        <p:nvPicPr>
          <p:cNvPr id="14" name="Picture 13">
            <a:extLst>
              <a:ext uri="{FF2B5EF4-FFF2-40B4-BE49-F238E27FC236}">
                <a16:creationId xmlns:a16="http://schemas.microsoft.com/office/drawing/2014/main" id="{CBD0D97A-727D-6E4C-EC5F-7D1D7591FB72}"/>
              </a:ext>
            </a:extLst>
          </p:cNvPr>
          <p:cNvPicPr>
            <a:picLocks noChangeAspect="1"/>
          </p:cNvPicPr>
          <p:nvPr/>
        </p:nvPicPr>
        <p:blipFill>
          <a:blip r:embed="rId3"/>
          <a:stretch>
            <a:fillRect/>
          </a:stretch>
        </p:blipFill>
        <p:spPr>
          <a:xfrm rot="10800000">
            <a:off x="5867400" y="1066800"/>
            <a:ext cx="2863931" cy="3406571"/>
          </a:xfrm>
          <a:prstGeom prst="rect">
            <a:avLst/>
          </a:prstGeom>
        </p:spPr>
      </p:pic>
      <p:pic>
        <p:nvPicPr>
          <p:cNvPr id="8" name="Picture 7">
            <a:extLst>
              <a:ext uri="{FF2B5EF4-FFF2-40B4-BE49-F238E27FC236}">
                <a16:creationId xmlns:a16="http://schemas.microsoft.com/office/drawing/2014/main" id="{BB7AA302-6A13-3B76-7D61-B7F2635558DF}"/>
              </a:ext>
            </a:extLst>
          </p:cNvPr>
          <p:cNvPicPr>
            <a:picLocks noChangeAspect="1"/>
          </p:cNvPicPr>
          <p:nvPr/>
        </p:nvPicPr>
        <p:blipFill>
          <a:blip r:embed="rId4"/>
          <a:stretch>
            <a:fillRect/>
          </a:stretch>
        </p:blipFill>
        <p:spPr>
          <a:xfrm rot="10800000">
            <a:off x="3039593" y="1066800"/>
            <a:ext cx="2758175" cy="3438525"/>
          </a:xfrm>
          <a:prstGeom prst="rect">
            <a:avLst/>
          </a:prstGeom>
        </p:spPr>
      </p:pic>
      <p:sp>
        <p:nvSpPr>
          <p:cNvPr id="16" name="object 2">
            <a:extLst>
              <a:ext uri="{FF2B5EF4-FFF2-40B4-BE49-F238E27FC236}">
                <a16:creationId xmlns:a16="http://schemas.microsoft.com/office/drawing/2014/main" id="{6E8A187A-7353-D3F6-90FF-71F512DF5455}"/>
              </a:ext>
            </a:extLst>
          </p:cNvPr>
          <p:cNvSpPr txBox="1">
            <a:spLocks/>
          </p:cNvSpPr>
          <p:nvPr/>
        </p:nvSpPr>
        <p:spPr>
          <a:xfrm>
            <a:off x="409666" y="228600"/>
            <a:ext cx="5388102" cy="520655"/>
          </a:xfrm>
          <a:prstGeom prst="rect">
            <a:avLst/>
          </a:prstGeom>
        </p:spPr>
        <p:txBody>
          <a:bodyPr vert="horz" wrap="square" lIns="0" tIns="12700" rIns="0" bIns="0" rtlCol="0">
            <a:spAutoFit/>
          </a:bodyPr>
          <a:lstStyle>
            <a:lvl1pPr>
              <a:defRPr sz="1600" b="0" i="0" u="sng">
                <a:solidFill>
                  <a:srgbClr val="0462C1"/>
                </a:solidFill>
                <a:latin typeface="Calibri"/>
                <a:ea typeface="+mj-ea"/>
                <a:cs typeface="Calibri"/>
              </a:defRPr>
            </a:lvl1pPr>
          </a:lstStyle>
          <a:p>
            <a:pPr marL="12700">
              <a:spcBef>
                <a:spcPts val="100"/>
              </a:spcBef>
            </a:pPr>
            <a:r>
              <a:rPr lang="en-US" sz="3300" u="none" kern="0" spc="-10" dirty="0">
                <a:solidFill>
                  <a:srgbClr val="000000"/>
                </a:solidFill>
                <a:latin typeface="Calibri Light"/>
                <a:cs typeface="Calibri Light"/>
              </a:rPr>
              <a:t>IDEA GATHERING WORKSHEETS</a:t>
            </a:r>
            <a:endParaRPr lang="en-US" sz="3300" kern="0" dirty="0">
              <a:latin typeface="Calibri Light"/>
              <a:cs typeface="Calibri Light"/>
            </a:endParaRPr>
          </a:p>
        </p:txBody>
      </p:sp>
    </p:spTree>
    <p:extLst>
      <p:ext uri="{BB962C8B-B14F-4D97-AF65-F5344CB8AC3E}">
        <p14:creationId xmlns:p14="http://schemas.microsoft.com/office/powerpoint/2010/main" val="110503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1312" y="349250"/>
            <a:ext cx="8453755" cy="619400"/>
          </a:xfrm>
          <a:prstGeom prst="rect">
            <a:avLst/>
          </a:prstGeom>
          <a:solidFill>
            <a:srgbClr val="DAE2F3"/>
          </a:solidFill>
        </p:spPr>
        <p:txBody>
          <a:bodyPr vert="horz" wrap="square" lIns="0" tIns="186690" rIns="0" bIns="0" rtlCol="0">
            <a:spAutoFit/>
          </a:bodyPr>
          <a:lstStyle/>
          <a:p>
            <a:pPr marL="1905" algn="ctr">
              <a:lnSpc>
                <a:spcPct val="100000"/>
              </a:lnSpc>
              <a:spcBef>
                <a:spcPts val="1470"/>
              </a:spcBef>
            </a:pPr>
            <a:r>
              <a:rPr lang="en-US" sz="2800" u="none" spc="-10" dirty="0">
                <a:solidFill>
                  <a:srgbClr val="002F56"/>
                </a:solidFill>
              </a:rPr>
              <a:t>3</a:t>
            </a:r>
            <a:r>
              <a:rPr lang="en-US" sz="2800" u="none" spc="-10" baseline="30000" dirty="0">
                <a:solidFill>
                  <a:srgbClr val="002F56"/>
                </a:solidFill>
              </a:rPr>
              <a:t>rd</a:t>
            </a:r>
            <a:r>
              <a:rPr lang="en-US" sz="2800" u="none" spc="-10" dirty="0">
                <a:solidFill>
                  <a:srgbClr val="002F56"/>
                </a:solidFill>
              </a:rPr>
              <a:t> </a:t>
            </a:r>
            <a:r>
              <a:rPr sz="2800" u="none" spc="-10" dirty="0">
                <a:solidFill>
                  <a:srgbClr val="002F56"/>
                </a:solidFill>
              </a:rPr>
              <a:t>Meeting</a:t>
            </a:r>
            <a:r>
              <a:rPr sz="2800" u="none" spc="10" dirty="0">
                <a:solidFill>
                  <a:srgbClr val="002F56"/>
                </a:solidFill>
              </a:rPr>
              <a:t> </a:t>
            </a:r>
            <a:r>
              <a:rPr sz="2800" u="none" spc="-10" dirty="0">
                <a:solidFill>
                  <a:srgbClr val="002F56"/>
                </a:solidFill>
              </a:rPr>
              <a:t>Agenda</a:t>
            </a:r>
            <a:endParaRPr sz="2800" dirty="0"/>
          </a:p>
        </p:txBody>
      </p:sp>
      <p:sp>
        <p:nvSpPr>
          <p:cNvPr id="3" name="object 3"/>
          <p:cNvSpPr/>
          <p:nvPr/>
        </p:nvSpPr>
        <p:spPr>
          <a:xfrm>
            <a:off x="2334018" y="1937469"/>
            <a:ext cx="5411724" cy="3379067"/>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p:nvPr/>
        </p:nvSpPr>
        <p:spPr>
          <a:xfrm>
            <a:off x="1905000" y="1626914"/>
            <a:ext cx="5972163" cy="3960058"/>
          </a:xfrm>
          <a:prstGeom prst="rect">
            <a:avLst/>
          </a:prstGeom>
        </p:spPr>
        <p:txBody>
          <a:bodyPr vert="horz" wrap="square" lIns="0" tIns="12700" rIns="0" bIns="0" rtlCol="0">
            <a:spAutoFit/>
          </a:bodyPr>
          <a:lstStyle/>
          <a:p>
            <a:pPr marL="434340" indent="-342900">
              <a:lnSpc>
                <a:spcPct val="100000"/>
              </a:lnSpc>
              <a:spcBef>
                <a:spcPts val="100"/>
              </a:spcBef>
              <a:buAutoNum type="arabicPeriod"/>
              <a:tabLst>
                <a:tab pos="434975" algn="l"/>
              </a:tabLst>
            </a:pPr>
            <a:r>
              <a:rPr lang="en-US" sz="2400" spc="-15" dirty="0">
                <a:latin typeface="Calibri"/>
                <a:cs typeface="Calibri"/>
              </a:rPr>
              <a:t>Project Understanding and Approach </a:t>
            </a:r>
          </a:p>
          <a:p>
            <a:pPr marL="434340" indent="-342900">
              <a:lnSpc>
                <a:spcPct val="100000"/>
              </a:lnSpc>
              <a:spcBef>
                <a:spcPts val="100"/>
              </a:spcBef>
              <a:buAutoNum type="arabicPeriod"/>
              <a:tabLst>
                <a:tab pos="434975" algn="l"/>
              </a:tabLst>
            </a:pPr>
            <a:endParaRPr lang="en-US" sz="2400" spc="-15" dirty="0">
              <a:latin typeface="Calibri"/>
              <a:cs typeface="Calibri"/>
            </a:endParaRPr>
          </a:p>
          <a:p>
            <a:pPr marL="434340" indent="-342900">
              <a:lnSpc>
                <a:spcPct val="100000"/>
              </a:lnSpc>
              <a:spcBef>
                <a:spcPts val="100"/>
              </a:spcBef>
              <a:buAutoNum type="arabicPeriod"/>
              <a:tabLst>
                <a:tab pos="434975" algn="l"/>
              </a:tabLst>
            </a:pPr>
            <a:r>
              <a:rPr lang="en-US" sz="2400" spc="-15" dirty="0">
                <a:latin typeface="Calibri"/>
                <a:cs typeface="Calibri"/>
              </a:rPr>
              <a:t>Population &amp; Demographics </a:t>
            </a:r>
          </a:p>
          <a:p>
            <a:pPr marL="434340" indent="-342900">
              <a:lnSpc>
                <a:spcPct val="100000"/>
              </a:lnSpc>
              <a:spcBef>
                <a:spcPts val="100"/>
              </a:spcBef>
              <a:buAutoNum type="arabicPeriod"/>
              <a:tabLst>
                <a:tab pos="434975" algn="l"/>
              </a:tabLst>
            </a:pPr>
            <a:endParaRPr lang="en-US" sz="2400" spc="-15" dirty="0">
              <a:latin typeface="Calibri"/>
              <a:cs typeface="Calibri"/>
            </a:endParaRPr>
          </a:p>
          <a:p>
            <a:pPr marL="434340" indent="-342900">
              <a:lnSpc>
                <a:spcPct val="100000"/>
              </a:lnSpc>
              <a:spcBef>
                <a:spcPts val="100"/>
              </a:spcBef>
              <a:buAutoNum type="arabicPeriod"/>
              <a:tabLst>
                <a:tab pos="434975" algn="l"/>
              </a:tabLst>
            </a:pPr>
            <a:r>
              <a:rPr lang="en-US" sz="2400" spc="-15" dirty="0">
                <a:latin typeface="Calibri"/>
                <a:cs typeface="Calibri"/>
              </a:rPr>
              <a:t>Review Existing Building Conditions </a:t>
            </a:r>
          </a:p>
          <a:p>
            <a:pPr marL="91440">
              <a:lnSpc>
                <a:spcPct val="100000"/>
              </a:lnSpc>
              <a:spcBef>
                <a:spcPts val="100"/>
              </a:spcBef>
              <a:tabLst>
                <a:tab pos="434975" algn="l"/>
              </a:tabLst>
            </a:pPr>
            <a:endParaRPr lang="en-US" sz="2400" spc="-15" dirty="0">
              <a:latin typeface="Calibri"/>
              <a:cs typeface="Calibri"/>
            </a:endParaRPr>
          </a:p>
          <a:p>
            <a:pPr marL="91440">
              <a:lnSpc>
                <a:spcPct val="100000"/>
              </a:lnSpc>
              <a:spcBef>
                <a:spcPts val="100"/>
              </a:spcBef>
              <a:tabLst>
                <a:tab pos="434975" algn="l"/>
              </a:tabLst>
            </a:pPr>
            <a:r>
              <a:rPr lang="en-US" sz="2400" spc="-15" dirty="0">
                <a:latin typeface="Calibri"/>
                <a:cs typeface="Calibri"/>
              </a:rPr>
              <a:t>4. Information Gathering – Public Engagement  </a:t>
            </a:r>
          </a:p>
          <a:p>
            <a:pPr marL="91440">
              <a:lnSpc>
                <a:spcPct val="100000"/>
              </a:lnSpc>
              <a:spcBef>
                <a:spcPts val="2125"/>
              </a:spcBef>
              <a:tabLst>
                <a:tab pos="459740" algn="l"/>
                <a:tab pos="460375" algn="l"/>
              </a:tabLst>
            </a:pPr>
            <a:r>
              <a:rPr lang="en-US" sz="2400" spc="-10" dirty="0">
                <a:latin typeface="Calibri"/>
                <a:cs typeface="Calibri"/>
              </a:rPr>
              <a:t>5. Alternates w/ Rough Order of Magnitude Costs – </a:t>
            </a:r>
            <a:r>
              <a:rPr lang="en-US" spc="-10" dirty="0">
                <a:latin typeface="Calibri"/>
                <a:cs typeface="Calibri"/>
              </a:rPr>
              <a:t>(Broad Brush w/assumptions, accuracy -50% to +75% .    </a:t>
            </a:r>
            <a:endParaRPr dirty="0">
              <a:latin typeface="Calibri"/>
              <a:cs typeface="Calibri"/>
            </a:endParaRPr>
          </a:p>
        </p:txBody>
      </p:sp>
      <p:sp>
        <p:nvSpPr>
          <p:cNvPr id="5" name="object 5"/>
          <p:cNvSpPr/>
          <p:nvPr/>
        </p:nvSpPr>
        <p:spPr>
          <a:xfrm>
            <a:off x="457200" y="5316537"/>
            <a:ext cx="673100" cy="6731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420116" y="6011671"/>
            <a:ext cx="2144395" cy="411480"/>
          </a:xfrm>
          <a:prstGeom prst="rect">
            <a:avLst/>
          </a:prstGeom>
        </p:spPr>
        <p:txBody>
          <a:bodyPr vert="horz" wrap="square" lIns="0" tIns="12065" rIns="0" bIns="0" rtlCol="0">
            <a:spAutoFit/>
          </a:bodyPr>
          <a:lstStyle/>
          <a:p>
            <a:pPr marL="12700">
              <a:lnSpc>
                <a:spcPct val="100000"/>
              </a:lnSpc>
              <a:spcBef>
                <a:spcPts val="95"/>
              </a:spcBef>
            </a:pPr>
            <a:r>
              <a:rPr sz="1600" b="1" spc="-30" dirty="0">
                <a:solidFill>
                  <a:srgbClr val="002F56"/>
                </a:solidFill>
                <a:latin typeface="Calibri"/>
                <a:cs typeface="Calibri"/>
              </a:rPr>
              <a:t>Stevens </a:t>
            </a:r>
            <a:r>
              <a:rPr sz="1600" b="1" spc="-40" dirty="0">
                <a:solidFill>
                  <a:srgbClr val="002F56"/>
                </a:solidFill>
                <a:latin typeface="Calibri"/>
                <a:cs typeface="Calibri"/>
              </a:rPr>
              <a:t>&amp; </a:t>
            </a:r>
            <a:r>
              <a:rPr sz="1600" b="1" spc="-20" dirty="0">
                <a:solidFill>
                  <a:srgbClr val="002F56"/>
                </a:solidFill>
                <a:latin typeface="Calibri"/>
                <a:cs typeface="Calibri"/>
              </a:rPr>
              <a:t>Associates,</a:t>
            </a:r>
            <a:r>
              <a:rPr sz="1600" b="1" spc="30" dirty="0">
                <a:solidFill>
                  <a:srgbClr val="002F56"/>
                </a:solidFill>
                <a:latin typeface="Calibri"/>
                <a:cs typeface="Calibri"/>
              </a:rPr>
              <a:t> </a:t>
            </a:r>
            <a:r>
              <a:rPr sz="1600" b="1" spc="-20" dirty="0">
                <a:solidFill>
                  <a:srgbClr val="002F56"/>
                </a:solidFill>
                <a:latin typeface="Calibri"/>
                <a:cs typeface="Calibri"/>
              </a:rPr>
              <a:t>p.c.</a:t>
            </a:r>
            <a:endParaRPr sz="1600">
              <a:latin typeface="Calibri"/>
              <a:cs typeface="Calibri"/>
            </a:endParaRPr>
          </a:p>
          <a:p>
            <a:pPr marL="12700">
              <a:lnSpc>
                <a:spcPct val="100000"/>
              </a:lnSpc>
              <a:spcBef>
                <a:spcPts val="40"/>
              </a:spcBef>
            </a:pPr>
            <a:r>
              <a:rPr sz="900" b="1" dirty="0">
                <a:solidFill>
                  <a:srgbClr val="4D4D4F"/>
                </a:solidFill>
                <a:latin typeface="Calibri"/>
                <a:cs typeface="Calibri"/>
              </a:rPr>
              <a:t>95 </a:t>
            </a:r>
            <a:r>
              <a:rPr sz="900" b="1" spc="-15" dirty="0">
                <a:solidFill>
                  <a:srgbClr val="4D4D4F"/>
                </a:solidFill>
                <a:latin typeface="Calibri"/>
                <a:cs typeface="Calibri"/>
              </a:rPr>
              <a:t>Main Street, Brattleboro,</a:t>
            </a:r>
            <a:r>
              <a:rPr sz="900" b="1" spc="15" dirty="0">
                <a:solidFill>
                  <a:srgbClr val="4D4D4F"/>
                </a:solidFill>
                <a:latin typeface="Calibri"/>
                <a:cs typeface="Calibri"/>
              </a:rPr>
              <a:t> </a:t>
            </a:r>
            <a:r>
              <a:rPr sz="900" b="1" spc="-15" dirty="0">
                <a:solidFill>
                  <a:srgbClr val="4D4D4F"/>
                </a:solidFill>
                <a:latin typeface="Calibri"/>
                <a:cs typeface="Calibri"/>
              </a:rPr>
              <a:t>Vermont</a:t>
            </a:r>
            <a:endParaRPr sz="9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363370B-AE1F-8F39-8FF0-D168A77390FF}"/>
              </a:ext>
            </a:extLst>
          </p:cNvPr>
          <p:cNvSpPr>
            <a:spLocks noChangeArrowheads="1"/>
          </p:cNvSpPr>
          <p:nvPr/>
        </p:nvSpPr>
        <p:spPr bwMode="auto">
          <a:xfrm>
            <a:off x="152400" y="-5417"/>
            <a:ext cx="2980304"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What does Windham need that this building/property  could supply?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Senior Housing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Primary Health Care Satellite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Overflow space for Town Offices /Organizations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Visitor Center/Nature Center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Monthly meal</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Monthly potluck</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Weekly meal</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Center for town services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Story hour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Evacuation center – generator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Dances/music</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Childcare/daycare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Classes of all kinds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Healthcare/RX management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Some kind of school/last operating entity</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Weekly marketplace – vendors regular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Computer skills adult ed</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Primary healthcare/PA office/clinic</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Trials center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Connect to trails/outdoor space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Coworking space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Concept of a school has intrinsic value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Emergency center showers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School concept has always been a part of Windham</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General Store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Outdoor sports using fields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 place for people to gather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Provide a Sense of Community</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Recreation</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Technology Teaching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Adult education</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Childcare sharing</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Town office overflow/offices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Homeschool pod</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3C2908A5-4A02-5EB0-C9FF-97A3D9ADA789}"/>
              </a:ext>
            </a:extLst>
          </p:cNvPr>
          <p:cNvSpPr>
            <a:spLocks noChangeArrowheads="1"/>
          </p:cNvSpPr>
          <p:nvPr/>
        </p:nvSpPr>
        <p:spPr bwMode="auto">
          <a:xfrm>
            <a:off x="3130246" y="1028865"/>
            <a:ext cx="3066634"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What would you like to see this building become?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Rec center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Nature center of trails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After school/senior combo</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Keeping this! Keeps Windham vibrant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Senior center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Monthly play day at school</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Mixed use/mixed ages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Foster sense of community</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Develop townspeople sense of ownership</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Educational resource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Daycare owned by town (licensed daycare)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Place of connection</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Summer program</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Senior center with shared uses (old/young)</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Sense of “ownership” of the space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Tool “library”</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All generation center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Sports – indoors in winter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Volunteer – </a:t>
            </a:r>
            <a:r>
              <a:rPr kumimoji="0" lang="en-US" altLang="en-US" sz="1100" b="0" i="0" u="none" strike="noStrike" cap="none" normalizeH="0" baseline="0" dirty="0" err="1">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vun</a:t>
            </a: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“C of C”</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Open long hours + </a:t>
            </a:r>
            <a:r>
              <a:rPr kumimoji="0" lang="en-US" altLang="en-US" sz="1100" b="0" i="0" u="none" strike="noStrike" cap="none" normalizeH="0" baseline="0" dirty="0" err="1">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oftenPlace</a:t>
            </a: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for children after school</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Trails nature center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Kids play space + congregate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Indoor home to historic society – dances, yoga, Tai Chi, Zumba</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Adult Day Care Center </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100" dirty="0">
                <a:latin typeface="Aptos" panose="020B0004020202020204" pitchFamily="34" charset="0"/>
                <a:ea typeface="Aptos" panose="020B0004020202020204" pitchFamily="34" charset="0"/>
                <a:cs typeface="Times New Roman" panose="02020603050405020304" pitchFamily="18" charset="0"/>
              </a:rPr>
              <a:t>New Fire Station </a:t>
            </a:r>
            <a:endPar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
            <a:extLst>
              <a:ext uri="{FF2B5EF4-FFF2-40B4-BE49-F238E27FC236}">
                <a16:creationId xmlns:a16="http://schemas.microsoft.com/office/drawing/2014/main" id="{64904B4B-88AC-7C4D-284B-8B78658E2C5A}"/>
              </a:ext>
            </a:extLst>
          </p:cNvPr>
          <p:cNvSpPr>
            <a:spLocks noChangeArrowheads="1"/>
          </p:cNvSpPr>
          <p:nvPr/>
        </p:nvSpPr>
        <p:spPr bwMode="auto">
          <a:xfrm>
            <a:off x="6324600" y="2133600"/>
            <a:ext cx="2242348" cy="448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 would go to the elementary school if it was:</a:t>
            </a:r>
            <a:endParaRPr kumimoji="0" lang="en-US" altLang="en-US" sz="1200" b="1" i="0" u="none" strike="noStrike" cap="none" normalizeH="0" baseline="0" dirty="0">
              <a:ln>
                <a:noFill/>
              </a:ln>
              <a:solidFill>
                <a:schemeClr val="tx1"/>
              </a:solidFill>
              <a:effectLst/>
            </a:endParaRPr>
          </a:p>
          <a:p>
            <a:pPr marL="0" marR="0" algn="ctr" fontAlgn="t">
              <a:lnSpc>
                <a:spcPct val="115000"/>
              </a:lnSpc>
              <a:spcAft>
                <a:spcPts val="800"/>
              </a:spcAft>
            </a:pPr>
            <a:r>
              <a:rPr lang="en-US" sz="1800" b="1" i="0" u="none" strike="noStrike" kern="100" dirty="0">
                <a:solidFill>
                  <a:srgbClr val="FFFFFF"/>
                </a:solidFill>
                <a:effectLst/>
                <a:latin typeface="Calibri" panose="020F0502020204030204" pitchFamily="34" charset="0"/>
              </a:rPr>
              <a:t>A</a:t>
            </a:r>
            <a:endParaRPr lang="en-US" sz="1800" b="0" i="0" u="none" strike="noStrike" dirty="0">
              <a:effectLst/>
              <a:latin typeface="Arial" panose="020B0604020202020204" pitchFamily="34" charset="0"/>
            </a:endParaRPr>
          </a:p>
          <a:p>
            <a:pPr marL="0" marR="0" algn="ctr" fontAlgn="t">
              <a:lnSpc>
                <a:spcPct val="115000"/>
              </a:lnSpc>
              <a:spcAft>
                <a:spcPts val="800"/>
              </a:spcAft>
            </a:pPr>
            <a:r>
              <a:rPr lang="en-US" sz="1800" b="1" i="0" u="none" strike="noStrike" kern="100" dirty="0" err="1">
                <a:solidFill>
                  <a:srgbClr val="FFFFFF"/>
                </a:solidFill>
                <a:effectLst/>
                <a:latin typeface="Calibri" panose="020F0502020204030204" pitchFamily="34" charset="0"/>
              </a:rPr>
              <a:t>mmunity</a:t>
            </a:r>
            <a:r>
              <a:rPr lang="en-US" sz="1800" b="1" i="0" u="none" strike="noStrike" kern="100" dirty="0">
                <a:solidFill>
                  <a:srgbClr val="FFFFFF"/>
                </a:solidFill>
                <a:effectLst/>
                <a:latin typeface="Calibri" panose="020F0502020204030204" pitchFamily="34" charset="0"/>
              </a:rPr>
              <a:t> center</a:t>
            </a:r>
            <a:endParaRPr lang="en-US" sz="1800" b="0" i="0" u="none" strike="noStrike" dirty="0">
              <a:effectLst/>
              <a:latin typeface="Arial" panose="020B0604020202020204" pitchFamily="34" charset="0"/>
            </a:endParaRPr>
          </a:p>
          <a:p>
            <a:pPr marL="0" marR="0" algn="l" fontAlgn="t">
              <a:lnSpc>
                <a:spcPct val="115000"/>
              </a:lnSpc>
              <a:spcAft>
                <a:spcPts val="800"/>
              </a:spcAft>
            </a:pPr>
            <a:r>
              <a:rPr lang="en-US" sz="1100" b="0" i="0" u="none" strike="noStrike" kern="100" dirty="0">
                <a:solidFill>
                  <a:srgbClr val="000000"/>
                </a:solidFill>
                <a:effectLst/>
                <a:latin typeface="Calibri" panose="020F0502020204030204" pitchFamily="34" charset="0"/>
              </a:rPr>
              <a:t>Community Center </a:t>
            </a:r>
          </a:p>
          <a:p>
            <a:pPr marL="0" marR="0" algn="l" fontAlgn="t">
              <a:lnSpc>
                <a:spcPct val="115000"/>
              </a:lnSpc>
              <a:spcAft>
                <a:spcPts val="800"/>
              </a:spcAft>
            </a:pPr>
            <a:r>
              <a:rPr lang="en-US" sz="1100" kern="100" dirty="0">
                <a:solidFill>
                  <a:srgbClr val="000000"/>
                </a:solidFill>
                <a:latin typeface="Calibri" panose="020F0502020204030204" pitchFamily="34" charset="0"/>
              </a:rPr>
              <a:t>Education Hub</a:t>
            </a:r>
          </a:p>
          <a:p>
            <a:pPr marL="0" marR="0" algn="l" fontAlgn="t">
              <a:lnSpc>
                <a:spcPct val="115000"/>
              </a:lnSpc>
              <a:spcAft>
                <a:spcPts val="800"/>
              </a:spcAft>
            </a:pPr>
            <a:r>
              <a:rPr lang="en-US" sz="1100" kern="100" dirty="0">
                <a:solidFill>
                  <a:srgbClr val="000000"/>
                </a:solidFill>
                <a:latin typeface="Calibri" panose="020F0502020204030204" pitchFamily="34" charset="0"/>
              </a:rPr>
              <a:t>Daycare  </a:t>
            </a:r>
          </a:p>
          <a:p>
            <a:pPr marL="0" marR="0" algn="l" fontAlgn="t">
              <a:lnSpc>
                <a:spcPct val="115000"/>
              </a:lnSpc>
              <a:spcAft>
                <a:spcPts val="800"/>
              </a:spcAft>
            </a:pPr>
            <a:r>
              <a:rPr lang="en-US" sz="1100" b="0" i="0" u="none" strike="noStrike" kern="100" dirty="0">
                <a:solidFill>
                  <a:srgbClr val="000000"/>
                </a:solidFill>
                <a:effectLst/>
                <a:latin typeface="Calibri" panose="020F0502020204030204" pitchFamily="34" charset="0"/>
              </a:rPr>
              <a:t>Meals</a:t>
            </a:r>
            <a:endParaRPr lang="en-US" sz="1100" b="0" i="0" u="none" strike="noStrike" dirty="0">
              <a:effectLst/>
              <a:latin typeface="Arial" panose="020B0604020202020204" pitchFamily="34" charset="0"/>
            </a:endParaRPr>
          </a:p>
          <a:p>
            <a:pPr marL="0" marR="0" algn="l" fontAlgn="t">
              <a:lnSpc>
                <a:spcPct val="115000"/>
              </a:lnSpc>
              <a:spcAft>
                <a:spcPts val="800"/>
              </a:spcAft>
            </a:pPr>
            <a:r>
              <a:rPr lang="en-US" sz="1100" b="0" i="0" u="none" strike="noStrike" kern="100" dirty="0">
                <a:solidFill>
                  <a:srgbClr val="000000"/>
                </a:solidFill>
                <a:effectLst/>
                <a:latin typeface="Calibri" panose="020F0502020204030204" pitchFamily="34" charset="0"/>
              </a:rPr>
              <a:t>Healthcare assistance</a:t>
            </a:r>
            <a:endParaRPr lang="en-US" sz="1100" b="0" i="0" u="none" strike="noStrike" dirty="0">
              <a:effectLst/>
              <a:latin typeface="Arial" panose="020B0604020202020204" pitchFamily="34" charset="0"/>
            </a:endParaRPr>
          </a:p>
          <a:p>
            <a:pPr marL="0" marR="0" algn="l" fontAlgn="t">
              <a:lnSpc>
                <a:spcPct val="115000"/>
              </a:lnSpc>
              <a:spcAft>
                <a:spcPts val="800"/>
              </a:spcAft>
            </a:pPr>
            <a:r>
              <a:rPr lang="en-US" sz="1100" b="0" i="0" u="none" strike="noStrike" kern="100" dirty="0">
                <a:solidFill>
                  <a:srgbClr val="000000"/>
                </a:solidFill>
                <a:effectLst/>
                <a:latin typeface="Calibri" panose="020F0502020204030204" pitchFamily="34" charset="0"/>
              </a:rPr>
              <a:t>Pre/post education</a:t>
            </a:r>
            <a:endParaRPr lang="en-US" sz="1100" b="0" i="0" u="none" strike="noStrike" dirty="0">
              <a:effectLst/>
              <a:latin typeface="Arial" panose="020B0604020202020204" pitchFamily="34" charset="0"/>
            </a:endParaRPr>
          </a:p>
          <a:p>
            <a:pPr marL="0" marR="0" algn="l" fontAlgn="t">
              <a:lnSpc>
                <a:spcPct val="115000"/>
              </a:lnSpc>
              <a:spcAft>
                <a:spcPts val="800"/>
              </a:spcAft>
            </a:pPr>
            <a:r>
              <a:rPr lang="en-US" sz="1100" b="1" i="0" u="none" strike="noStrike" kern="100" dirty="0">
                <a:solidFill>
                  <a:srgbClr val="FFFFFF"/>
                </a:solidFill>
                <a:effectLst/>
                <a:latin typeface="Calibri" panose="020F0502020204030204" pitchFamily="34" charset="0"/>
              </a:rPr>
              <a:t> </a:t>
            </a:r>
            <a:r>
              <a:rPr lang="en-US" sz="1100" b="0" i="0" u="none" strike="noStrike" kern="100" dirty="0">
                <a:solidFill>
                  <a:srgbClr val="000000"/>
                </a:solidFill>
                <a:effectLst/>
                <a:latin typeface="Calibri" panose="020F0502020204030204" pitchFamily="34" charset="0"/>
              </a:rPr>
              <a:t>Gathering place</a:t>
            </a:r>
            <a:endParaRPr lang="en-US" sz="1100" b="0" i="0" u="none" strike="noStrike" dirty="0">
              <a:effectLst/>
              <a:latin typeface="Arial" panose="020B0604020202020204" pitchFamily="34" charset="0"/>
            </a:endParaRPr>
          </a:p>
          <a:p>
            <a:pPr marL="0" marR="0" algn="l" fontAlgn="t">
              <a:lnSpc>
                <a:spcPct val="115000"/>
              </a:lnSpc>
              <a:spcAft>
                <a:spcPts val="800"/>
              </a:spcAft>
            </a:pPr>
            <a:r>
              <a:rPr lang="en-US" sz="1100" b="1" i="0" u="none" strike="noStrike" kern="100" dirty="0">
                <a:solidFill>
                  <a:srgbClr val="FFFFFF"/>
                </a:solidFill>
                <a:effectLst/>
                <a:latin typeface="Calibri" panose="020F0502020204030204" pitchFamily="34" charset="0"/>
              </a:rPr>
              <a:t> </a:t>
            </a:r>
            <a:r>
              <a:rPr lang="en-US" sz="1100" b="0" i="0" u="none" strike="noStrike" kern="100" dirty="0">
                <a:solidFill>
                  <a:srgbClr val="000000"/>
                </a:solidFill>
                <a:effectLst/>
                <a:latin typeface="Calibri" panose="020F0502020204030204" pitchFamily="34" charset="0"/>
              </a:rPr>
              <a:t>All ages</a:t>
            </a:r>
            <a:endParaRPr lang="en-US" sz="1100" b="0" i="0" u="none" strike="noStrike" dirty="0">
              <a:effectLst/>
              <a:latin typeface="Arial" panose="020B0604020202020204" pitchFamily="34" charset="0"/>
            </a:endParaRPr>
          </a:p>
          <a:p>
            <a:pPr marL="0" marR="0" algn="l" fontAlgn="t">
              <a:lnSpc>
                <a:spcPct val="115000"/>
              </a:lnSpc>
              <a:spcAft>
                <a:spcPts val="800"/>
              </a:spcAft>
            </a:pPr>
            <a:r>
              <a:rPr lang="en-US" sz="1100" b="1" i="0" u="none" strike="noStrike" kern="100" dirty="0">
                <a:solidFill>
                  <a:srgbClr val="FFFFFF"/>
                </a:solidFill>
                <a:effectLst/>
                <a:latin typeface="Calibri" panose="020F0502020204030204" pitchFamily="34" charset="0"/>
              </a:rPr>
              <a:t> </a:t>
            </a:r>
            <a:r>
              <a:rPr lang="en-US" sz="1100" b="0" i="0" u="none" strike="noStrike" kern="100" dirty="0">
                <a:solidFill>
                  <a:srgbClr val="000000"/>
                </a:solidFill>
                <a:effectLst/>
                <a:latin typeface="Calibri" panose="020F0502020204030204" pitchFamily="34" charset="0"/>
              </a:rPr>
              <a:t>Musician’s center gathering</a:t>
            </a:r>
            <a:endParaRPr lang="en-US" sz="1100" b="0" i="0" u="none" strike="noStrike" dirty="0">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100" dirty="0">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34232C3E-8796-66F5-4EC1-C36AF0CB29B3}"/>
              </a:ext>
            </a:extLst>
          </p:cNvPr>
          <p:cNvSpPr/>
          <p:nvPr/>
        </p:nvSpPr>
        <p:spPr>
          <a:xfrm>
            <a:off x="121524" y="609600"/>
            <a:ext cx="2758929" cy="61722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4E02799-ECF5-D93E-0DC1-60BC86E3C42E}"/>
              </a:ext>
            </a:extLst>
          </p:cNvPr>
          <p:cNvSpPr/>
          <p:nvPr/>
        </p:nvSpPr>
        <p:spPr>
          <a:xfrm>
            <a:off x="3154825" y="1600200"/>
            <a:ext cx="2767683" cy="4611065"/>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217C297-6FB3-3FF1-E103-522D43934898}"/>
              </a:ext>
            </a:extLst>
          </p:cNvPr>
          <p:cNvSpPr/>
          <p:nvPr/>
        </p:nvSpPr>
        <p:spPr>
          <a:xfrm>
            <a:off x="6219001" y="3200400"/>
            <a:ext cx="2767683" cy="2799636"/>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258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9070306-4CEE-DE0F-6762-EA1C67523828}"/>
              </a:ext>
            </a:extLst>
          </p:cNvPr>
          <p:cNvSpPr>
            <a:spLocks noChangeArrowheads="1"/>
          </p:cNvSpPr>
          <p:nvPr/>
        </p:nvSpPr>
        <p:spPr bwMode="auto">
          <a:xfrm>
            <a:off x="152400" y="-71959"/>
            <a:ext cx="2895600" cy="700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Other thoughts –</a:t>
            </a:r>
          </a:p>
          <a:p>
            <a:pPr marL="0" marR="0" lvl="0" indent="0" algn="l" defTabSz="914400" rtl="0" eaLnBrk="0" fontAlgn="base" latinLnBrk="0" hangingPunct="0">
              <a:lnSpc>
                <a:spcPct val="100000"/>
              </a:lnSpc>
              <a:spcBef>
                <a:spcPct val="0"/>
              </a:spcBef>
              <a:spcAft>
                <a:spcPct val="0"/>
              </a:spcAft>
              <a:buClrTx/>
              <a:buSzTx/>
              <a:tabLst/>
            </a:pPr>
            <a:endParaRPr lang="en-US" altLang="en-US" sz="800" dirty="0">
              <a:latin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Playground fields – playground kids could enjoy</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Club use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Central locus info + activity</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Childcare center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Scouts improvement sleepover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Continuing education center – since 1790’s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Town organization looking for space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Music lessons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Historic society here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Family reunion rentals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Coordinate with Meadow Bee Farms – build bridges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Community garden</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Hang out space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Senior center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Septic development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Windham central needs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Frisbee, golf – outdoor recreation</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More options for outdoor rec</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Windham’s isolation will go down with a school/education</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Balance between MH + this building</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School co-op</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Must be consistent to build use over time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Could community make money for what?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Grants for specific uses?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Concern – what is condition (deferred maintenance)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Money concerns/building maintenance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Information dispensary</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Some advantages for certain uses vs others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Having “full-time” operation</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Demographics – more older oak, more younger acorn</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Momentum to overcome isolation</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Community engagement + volunteering to improve the building</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Town office overflow meeting</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F835CB55-1AEA-F004-BFC8-C71B711D4A54}"/>
              </a:ext>
            </a:extLst>
          </p:cNvPr>
          <p:cNvPicPr>
            <a:picLocks noChangeAspect="1"/>
          </p:cNvPicPr>
          <p:nvPr/>
        </p:nvPicPr>
        <p:blipFill>
          <a:blip r:embed="rId2"/>
          <a:stretch>
            <a:fillRect/>
          </a:stretch>
        </p:blipFill>
        <p:spPr>
          <a:xfrm rot="10800000">
            <a:off x="4114800" y="228600"/>
            <a:ext cx="4267200" cy="6117918"/>
          </a:xfrm>
          <a:prstGeom prst="rect">
            <a:avLst/>
          </a:prstGeom>
        </p:spPr>
      </p:pic>
    </p:spTree>
    <p:extLst>
      <p:ext uri="{BB962C8B-B14F-4D97-AF65-F5344CB8AC3E}">
        <p14:creationId xmlns:p14="http://schemas.microsoft.com/office/powerpoint/2010/main" val="249126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76FC92-5428-67A5-0D42-9D3EA7DE08BF}"/>
              </a:ext>
            </a:extLst>
          </p:cNvPr>
          <p:cNvSpPr txBox="1"/>
          <p:nvPr/>
        </p:nvSpPr>
        <p:spPr>
          <a:xfrm>
            <a:off x="457200" y="1143000"/>
            <a:ext cx="8229600" cy="4925131"/>
          </a:xfrm>
          <a:prstGeom prst="rect">
            <a:avLst/>
          </a:prstGeom>
          <a:solidFill>
            <a:schemeClr val="accent3">
              <a:lumMod val="60000"/>
              <a:lumOff val="40000"/>
              <a:alpha val="92000"/>
            </a:schemeClr>
          </a:solidFill>
          <a:effectLst>
            <a:outerShdw blurRad="50800" dist="38100" dir="5400000" algn="t" rotWithShape="0">
              <a:prstClr val="black">
                <a:alpha val="40000"/>
              </a:prstClr>
            </a:outerShdw>
          </a:effectLst>
        </p:spPr>
        <p:txBody>
          <a:bodyPr wrap="square" rtlCol="0">
            <a:spAutoFit/>
          </a:bodyPr>
          <a:lstStyle/>
          <a:p>
            <a:pPr marL="285750" marR="0" indent="-285750">
              <a:lnSpc>
                <a:spcPct val="115000"/>
              </a:lnSpc>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BRINGS PEOPLE TO GATHER  IN A MULTI-GENERATIONAL WAY </a:t>
            </a:r>
          </a:p>
          <a:p>
            <a:pPr marL="285750" marR="0" indent="-285750">
              <a:lnSpc>
                <a:spcPct val="115000"/>
              </a:lnSpc>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A PLACE TO SOCIALIZE </a:t>
            </a:r>
          </a:p>
          <a:p>
            <a:pPr marL="285750" marR="0" indent="-285750">
              <a:lnSpc>
                <a:spcPct val="115000"/>
              </a:lnSpc>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A PLACE TO PROMOTE LOCAL CULTURE &amp; PRESERVE THE TOWN’S HISTORY </a:t>
            </a:r>
          </a:p>
          <a:p>
            <a:pPr marL="285750" marR="0" indent="-285750">
              <a:lnSpc>
                <a:spcPct val="115000"/>
              </a:lnSpc>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THE SCHOOL HAS ALWAYS BEEN A PART OF WINDHAM</a:t>
            </a:r>
          </a:p>
          <a:p>
            <a:pPr marL="285750" marR="0" indent="-285750">
              <a:lnSpc>
                <a:spcPct val="115000"/>
              </a:lnSpc>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CONCEPT OF A SCHOOL HAS INTRISIC VALUE </a:t>
            </a:r>
          </a:p>
          <a:p>
            <a:pPr marL="285750" marR="0" indent="-285750">
              <a:lnSpc>
                <a:spcPct val="115000"/>
              </a:lnSpc>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A PLACE FOR PEOPLE TO GATHER</a:t>
            </a:r>
          </a:p>
          <a:p>
            <a:pPr marL="285750" marR="0" indent="-285750">
              <a:lnSpc>
                <a:spcPct val="115000"/>
              </a:lnSpc>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FOSTERS A SENSE OF COMMUNITY </a:t>
            </a:r>
          </a:p>
          <a:p>
            <a:pPr marL="285750" marR="0" indent="-285750">
              <a:lnSpc>
                <a:spcPct val="115000"/>
              </a:lnSpc>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KEEPS WINDHAM VIBRANT </a:t>
            </a:r>
          </a:p>
          <a:p>
            <a:pPr marL="285750" marR="0" indent="-285750">
              <a:lnSpc>
                <a:spcPct val="115000"/>
              </a:lnSpc>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SCHOOL BUILDING AND GROUNDS ARE A VALUABLE ASSET TO THE COMMUNITY </a:t>
            </a:r>
          </a:p>
          <a:p>
            <a:pPr marL="285750" marR="0" indent="-285750">
              <a:lnSpc>
                <a:spcPct val="115000"/>
              </a:lnSpc>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PROGRAMS SHOULD NOT COMPETE  WITH MEETING HOUSE </a:t>
            </a:r>
          </a:p>
          <a:p>
            <a:pPr marL="285750" marR="0" indent="-285750">
              <a:lnSpc>
                <a:spcPct val="115000"/>
              </a:lnSpc>
              <a:spcAft>
                <a:spcPts val="800"/>
              </a:spcAft>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PROGRAMS COULD BE A SOURCE OF INCOME REVENUE </a:t>
            </a:r>
          </a:p>
        </p:txBody>
      </p:sp>
      <p:sp>
        <p:nvSpPr>
          <p:cNvPr id="4" name="object 2">
            <a:extLst>
              <a:ext uri="{FF2B5EF4-FFF2-40B4-BE49-F238E27FC236}">
                <a16:creationId xmlns:a16="http://schemas.microsoft.com/office/drawing/2014/main" id="{8A123AB9-CE10-DF7F-75DE-4B82D1E1F55B}"/>
              </a:ext>
            </a:extLst>
          </p:cNvPr>
          <p:cNvSpPr txBox="1">
            <a:spLocks/>
          </p:cNvSpPr>
          <p:nvPr/>
        </p:nvSpPr>
        <p:spPr>
          <a:xfrm>
            <a:off x="609600" y="457200"/>
            <a:ext cx="8001000" cy="520655"/>
          </a:xfrm>
          <a:prstGeom prst="rect">
            <a:avLst/>
          </a:prstGeom>
          <a:effectLst>
            <a:outerShdw blurRad="50800" dist="38100" dir="5400000" algn="t" rotWithShape="0">
              <a:prstClr val="black">
                <a:alpha val="40000"/>
              </a:prstClr>
            </a:outerShdw>
          </a:effectLst>
        </p:spPr>
        <p:txBody>
          <a:bodyPr vert="horz" wrap="square" lIns="0" tIns="12700" rIns="0" bIns="0" rtlCol="0">
            <a:spAutoFit/>
          </a:bodyPr>
          <a:lstStyle>
            <a:lvl1pPr>
              <a:defRPr sz="1600" b="0" i="0" u="sng">
                <a:solidFill>
                  <a:srgbClr val="0462C1"/>
                </a:solidFill>
                <a:latin typeface="Calibri"/>
                <a:ea typeface="+mj-ea"/>
                <a:cs typeface="Calibri"/>
              </a:defRPr>
            </a:lvl1pPr>
          </a:lstStyle>
          <a:p>
            <a:pPr marL="12700">
              <a:spcBef>
                <a:spcPts val="100"/>
              </a:spcBef>
            </a:pPr>
            <a:r>
              <a:rPr lang="en-US" sz="3300" u="none" kern="0" spc="-10" dirty="0">
                <a:solidFill>
                  <a:srgbClr val="0070C0"/>
                </a:solidFill>
                <a:latin typeface="Calibri Light"/>
                <a:cs typeface="Calibri Light"/>
              </a:rPr>
              <a:t>SHARED PRINCIPLES AND OBJECTIVES </a:t>
            </a:r>
            <a:endParaRPr lang="en-US" sz="3300" kern="0" dirty="0">
              <a:solidFill>
                <a:srgbClr val="0070C0"/>
              </a:solidFill>
              <a:latin typeface="Calibri Light"/>
              <a:cs typeface="Calibri Light"/>
            </a:endParaRPr>
          </a:p>
        </p:txBody>
      </p:sp>
    </p:spTree>
    <p:extLst>
      <p:ext uri="{BB962C8B-B14F-4D97-AF65-F5344CB8AC3E}">
        <p14:creationId xmlns:p14="http://schemas.microsoft.com/office/powerpoint/2010/main" val="2651409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DB8F60-80A0-D032-D294-6637AFC6F9C2}"/>
              </a:ext>
            </a:extLst>
          </p:cNvPr>
          <p:cNvSpPr/>
          <p:nvPr/>
        </p:nvSpPr>
        <p:spPr>
          <a:xfrm>
            <a:off x="457200" y="838200"/>
            <a:ext cx="3505200" cy="1905000"/>
          </a:xfrm>
          <a:prstGeom prst="rect">
            <a:avLst/>
          </a:prstGeom>
          <a:solidFill>
            <a:schemeClr val="accent3">
              <a:lumMod val="40000"/>
              <a:lumOff val="60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B0B56F-66F0-A6E3-64E0-71206118E4DE}"/>
              </a:ext>
            </a:extLst>
          </p:cNvPr>
          <p:cNvSpPr txBox="1"/>
          <p:nvPr/>
        </p:nvSpPr>
        <p:spPr>
          <a:xfrm>
            <a:off x="381000" y="457200"/>
            <a:ext cx="4572000" cy="5581784"/>
          </a:xfrm>
          <a:prstGeom prst="rect">
            <a:avLst/>
          </a:prstGeom>
          <a:noFill/>
        </p:spPr>
        <p:txBody>
          <a:bodyPr wrap="square">
            <a:spAutoFit/>
          </a:bodyPr>
          <a:lstStyle/>
          <a:p>
            <a:pPr marL="0" marR="0">
              <a:lnSpc>
                <a:spcPct val="115000"/>
              </a:lnSpc>
              <a:spcAft>
                <a:spcPts val="800"/>
              </a:spcAft>
            </a:pPr>
            <a:r>
              <a:rPr lang="en-US" sz="1200" b="1" u="sng" kern="100" dirty="0">
                <a:effectLst/>
                <a:latin typeface="Aptos" panose="020B0004020202020204" pitchFamily="34" charset="0"/>
                <a:ea typeface="Aptos" panose="020B0004020202020204" pitchFamily="34" charset="0"/>
                <a:cs typeface="Times New Roman" panose="02020603050405020304" pitchFamily="18" charset="0"/>
              </a:rPr>
              <a:t>EDUCATIONAL HUB – From Acorn to Oak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Historic Society</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Resource for Home Schooling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Childcare Sharing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Licensed Day-Care Pre-School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Adult Continuing Education Classes – All Skills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Adult Day Center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Art Classes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Music Classes </a:t>
            </a:r>
          </a:p>
          <a:p>
            <a:pPr marL="342900" marR="0" lvl="0" indent="-342900">
              <a:lnSpc>
                <a:spcPct val="115000"/>
              </a:lnSpc>
              <a:spcAft>
                <a:spcPts val="800"/>
              </a:spcAft>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Seminars and Workshops</a:t>
            </a:r>
          </a:p>
          <a:p>
            <a:pPr marL="0" marR="0">
              <a:lnSpc>
                <a:spcPct val="115000"/>
              </a:lnSpc>
              <a:spcAft>
                <a:spcPts val="800"/>
              </a:spcAft>
            </a:pPr>
            <a:r>
              <a:rPr lang="en-US" sz="1200" b="1" u="sng" kern="100" dirty="0">
                <a:effectLst/>
                <a:latin typeface="Aptos" panose="020B0004020202020204" pitchFamily="34" charset="0"/>
                <a:ea typeface="Aptos" panose="020B0004020202020204" pitchFamily="34" charset="0"/>
                <a:cs typeface="Times New Roman" panose="02020603050405020304" pitchFamily="18" charset="0"/>
              </a:rPr>
              <a:t>VISITOR/WELCOME CENTER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Tourist/Travel Information Lobby</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Refreshments/Café </a:t>
            </a:r>
          </a:p>
          <a:p>
            <a:pPr marL="342900" marR="0" lvl="0" indent="-342900">
              <a:lnSpc>
                <a:spcPct val="115000"/>
              </a:lnSpc>
              <a:spcAft>
                <a:spcPts val="800"/>
              </a:spcAft>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Local Attractions and Displays </a:t>
            </a:r>
          </a:p>
          <a:p>
            <a:pPr marL="0" marR="0">
              <a:lnSpc>
                <a:spcPct val="115000"/>
              </a:lnSpc>
              <a:spcAft>
                <a:spcPts val="800"/>
              </a:spcAft>
            </a:pPr>
            <a:r>
              <a:rPr lang="en-US" sz="1200" b="1" u="sng" kern="100" dirty="0">
                <a:effectLst/>
                <a:latin typeface="Aptos" panose="020B0004020202020204" pitchFamily="34" charset="0"/>
                <a:ea typeface="Aptos" panose="020B0004020202020204" pitchFamily="34" charset="0"/>
                <a:cs typeface="Times New Roman" panose="02020603050405020304" pitchFamily="18" charset="0"/>
              </a:rPr>
              <a:t>NATURE CENTER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Visitor Center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Connect to Trails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Maps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Outdoor Space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Summer Camps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Boys and Girls Scouts  </a:t>
            </a:r>
          </a:p>
          <a:p>
            <a:pPr marL="342900" marR="0" lvl="0" indent="-342900">
              <a:lnSpc>
                <a:spcPct val="115000"/>
              </a:lnSpc>
              <a:spcAft>
                <a:spcPts val="800"/>
              </a:spcAft>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Coordinate with Meadow Bee Farms </a:t>
            </a:r>
          </a:p>
          <a:p>
            <a:pPr marL="0" marR="0">
              <a:lnSpc>
                <a:spcPct val="115000"/>
              </a:lnSpc>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B92AA1A-298A-BECF-95EE-078840780A14}"/>
              </a:ext>
            </a:extLst>
          </p:cNvPr>
          <p:cNvSpPr txBox="1"/>
          <p:nvPr/>
        </p:nvSpPr>
        <p:spPr>
          <a:xfrm>
            <a:off x="4114800" y="457200"/>
            <a:ext cx="4572000" cy="5464829"/>
          </a:xfrm>
          <a:prstGeom prst="rect">
            <a:avLst/>
          </a:prstGeom>
          <a:noFill/>
        </p:spPr>
        <p:txBody>
          <a:bodyPr wrap="square">
            <a:spAutoFit/>
          </a:bodyPr>
          <a:lstStyle/>
          <a:p>
            <a:pPr marL="0" marR="0">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b="1" u="sng" kern="100" dirty="0">
                <a:effectLst/>
                <a:latin typeface="Aptos" panose="020B0004020202020204" pitchFamily="34" charset="0"/>
                <a:ea typeface="Aptos" panose="020B0004020202020204" pitchFamily="34" charset="0"/>
                <a:cs typeface="Times New Roman" panose="02020603050405020304" pitchFamily="18" charset="0"/>
              </a:rPr>
              <a:t>HOUSING </a:t>
            </a:r>
          </a:p>
          <a:p>
            <a:pPr marL="342900" marR="0" lvl="0" indent="-342900">
              <a:lnSpc>
                <a:spcPct val="115000"/>
              </a:lnSpc>
              <a:spcAft>
                <a:spcPts val="800"/>
              </a:spcAft>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Senior  </a:t>
            </a:r>
          </a:p>
          <a:p>
            <a:pPr marL="0" marR="0">
              <a:lnSpc>
                <a:spcPct val="115000"/>
              </a:lnSpc>
              <a:spcAft>
                <a:spcPts val="800"/>
              </a:spcAft>
            </a:pPr>
            <a:r>
              <a:rPr lang="en-US" sz="1200" b="1" u="sng" kern="100" dirty="0">
                <a:effectLst/>
                <a:latin typeface="Aptos" panose="020B0004020202020204" pitchFamily="34" charset="0"/>
                <a:ea typeface="Aptos" panose="020B0004020202020204" pitchFamily="34" charset="0"/>
                <a:cs typeface="Times New Roman" panose="02020603050405020304" pitchFamily="18" charset="0"/>
              </a:rPr>
              <a:t>HEALTH CARE </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Primary Health Care Center </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Visiting Nurse </a:t>
            </a:r>
          </a:p>
          <a:p>
            <a:pPr marL="742950" marR="0" lvl="1" indent="-285750">
              <a:lnSpc>
                <a:spcPct val="115000"/>
              </a:lnSpc>
              <a:spcAft>
                <a:spcPts val="800"/>
              </a:spcAft>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PA Office  </a:t>
            </a:r>
          </a:p>
          <a:p>
            <a:pPr marL="0" marR="0">
              <a:lnSpc>
                <a:spcPct val="115000"/>
              </a:lnSpc>
              <a:spcAft>
                <a:spcPts val="800"/>
              </a:spcAft>
            </a:pPr>
            <a:r>
              <a:rPr lang="en-US" sz="1200" b="1" u="sng" kern="100" dirty="0">
                <a:effectLst/>
                <a:latin typeface="Aptos" panose="020B0004020202020204" pitchFamily="34" charset="0"/>
                <a:ea typeface="Aptos" panose="020B0004020202020204" pitchFamily="34" charset="0"/>
                <a:cs typeface="Times New Roman" panose="02020603050405020304" pitchFamily="18" charset="0"/>
              </a:rPr>
              <a:t>TOWN ADMINISTRATIVE OFFICES</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Overflow Offices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Record Storage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Provide Fiber Optic Internet </a:t>
            </a:r>
          </a:p>
          <a:p>
            <a:pPr marL="342900" marR="0" lvl="0" indent="-342900">
              <a:lnSpc>
                <a:spcPct val="115000"/>
              </a:lnSpc>
              <a:spcAft>
                <a:spcPts val="800"/>
              </a:spcAft>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Selectboard/Committee Meeting Space</a:t>
            </a:r>
          </a:p>
          <a:p>
            <a:pPr marL="0" marR="0" indent="57150">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b="1" u="sng" kern="100" dirty="0">
                <a:effectLst/>
                <a:latin typeface="Aptos" panose="020B0004020202020204" pitchFamily="34" charset="0"/>
                <a:ea typeface="Aptos" panose="020B0004020202020204" pitchFamily="34" charset="0"/>
                <a:cs typeface="Times New Roman" panose="02020603050405020304" pitchFamily="18" charset="0"/>
              </a:rPr>
              <a:t>EMERGENCY EVACUATION CENTER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Generator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Food Prep and Storage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Bathrooms/Showers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Heat </a:t>
            </a:r>
          </a:p>
          <a:p>
            <a:pPr marL="342900" marR="0" lvl="0" indent="-342900">
              <a:lnSpc>
                <a:spcPct val="115000"/>
              </a:lnSpc>
              <a:spcAft>
                <a:spcPts val="800"/>
              </a:spcAft>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Temporary Shelter </a:t>
            </a:r>
          </a:p>
          <a:p>
            <a:pPr marL="0" marR="0" indent="57150">
              <a:lnSpc>
                <a:spcPct val="115000"/>
              </a:lnSpc>
              <a:spcAft>
                <a:spcPts val="800"/>
              </a:spcAft>
            </a:pPr>
            <a:r>
              <a:rPr lang="en-US" sz="1200" b="1" u="sng" kern="100" dirty="0">
                <a:effectLst/>
                <a:latin typeface="Aptos" panose="020B0004020202020204" pitchFamily="34" charset="0"/>
                <a:ea typeface="Aptos" panose="020B0004020202020204" pitchFamily="34" charset="0"/>
                <a:cs typeface="Times New Roman" panose="02020603050405020304" pitchFamily="18" charset="0"/>
              </a:rPr>
              <a:t>NEW FIRE STATION</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New 2 Bay Fire Station  </a:t>
            </a:r>
          </a:p>
          <a:p>
            <a:pPr marL="342900" marR="0" lvl="0" indent="-34290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Salt and Sand Sheds </a:t>
            </a:r>
          </a:p>
          <a:p>
            <a:pPr marL="342900" marR="0" lvl="0" indent="-342900">
              <a:lnSpc>
                <a:spcPct val="115000"/>
              </a:lnSpc>
              <a:spcAft>
                <a:spcPts val="800"/>
              </a:spcAft>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Use Existing School for Fire Training/Equipment </a:t>
            </a:r>
          </a:p>
        </p:txBody>
      </p:sp>
      <p:sp>
        <p:nvSpPr>
          <p:cNvPr id="8" name="Rectangle 7">
            <a:extLst>
              <a:ext uri="{FF2B5EF4-FFF2-40B4-BE49-F238E27FC236}">
                <a16:creationId xmlns:a16="http://schemas.microsoft.com/office/drawing/2014/main" id="{F5FA78C5-9EA4-F392-F882-14546521D2BC}"/>
              </a:ext>
            </a:extLst>
          </p:cNvPr>
          <p:cNvSpPr/>
          <p:nvPr/>
        </p:nvSpPr>
        <p:spPr>
          <a:xfrm>
            <a:off x="4114800" y="819016"/>
            <a:ext cx="1905000" cy="171584"/>
          </a:xfrm>
          <a:prstGeom prst="rect">
            <a:avLst/>
          </a:prstGeom>
          <a:solidFill>
            <a:schemeClr val="accent1">
              <a:alpha val="3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7AB5AA-909C-43BA-6789-330C0A590AE6}"/>
              </a:ext>
            </a:extLst>
          </p:cNvPr>
          <p:cNvSpPr/>
          <p:nvPr/>
        </p:nvSpPr>
        <p:spPr>
          <a:xfrm>
            <a:off x="381000" y="3124200"/>
            <a:ext cx="3581400" cy="685800"/>
          </a:xfrm>
          <a:prstGeom prst="rect">
            <a:avLst/>
          </a:prstGeom>
          <a:solidFill>
            <a:schemeClr val="accent4">
              <a:lumMod val="20000"/>
              <a:lumOff val="80000"/>
              <a:alpha val="3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EDC12E-108D-73FB-FE95-74576089AE94}"/>
              </a:ext>
            </a:extLst>
          </p:cNvPr>
          <p:cNvSpPr/>
          <p:nvPr/>
        </p:nvSpPr>
        <p:spPr>
          <a:xfrm>
            <a:off x="381000" y="4183626"/>
            <a:ext cx="3581400" cy="1531374"/>
          </a:xfrm>
          <a:prstGeom prst="rect">
            <a:avLst/>
          </a:prstGeom>
          <a:solidFill>
            <a:schemeClr val="accent6">
              <a:lumMod val="40000"/>
              <a:lumOff val="60000"/>
              <a:alpha val="3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0FF59E-1F70-F45F-874A-129BC56ABED3}"/>
              </a:ext>
            </a:extLst>
          </p:cNvPr>
          <p:cNvSpPr/>
          <p:nvPr/>
        </p:nvSpPr>
        <p:spPr>
          <a:xfrm>
            <a:off x="4073013" y="2438400"/>
            <a:ext cx="3581400" cy="838200"/>
          </a:xfrm>
          <a:prstGeom prst="rect">
            <a:avLst/>
          </a:prstGeom>
          <a:solidFill>
            <a:schemeClr val="accent5">
              <a:lumMod val="40000"/>
              <a:lumOff val="60000"/>
              <a:alpha val="3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98D6AA-339F-84F6-F8B7-42B0A2F7D780}"/>
              </a:ext>
            </a:extLst>
          </p:cNvPr>
          <p:cNvSpPr/>
          <p:nvPr/>
        </p:nvSpPr>
        <p:spPr>
          <a:xfrm>
            <a:off x="4114800" y="3733800"/>
            <a:ext cx="3581400" cy="1143000"/>
          </a:xfrm>
          <a:prstGeom prst="rect">
            <a:avLst/>
          </a:prstGeom>
          <a:solidFill>
            <a:schemeClr val="accent4">
              <a:lumMod val="20000"/>
              <a:lumOff val="80000"/>
              <a:alpha val="3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8048D3-515C-9688-87FB-E4C58AE51E7D}"/>
              </a:ext>
            </a:extLst>
          </p:cNvPr>
          <p:cNvSpPr/>
          <p:nvPr/>
        </p:nvSpPr>
        <p:spPr>
          <a:xfrm>
            <a:off x="4146755" y="1352416"/>
            <a:ext cx="3581400" cy="857384"/>
          </a:xfrm>
          <a:prstGeom prst="rect">
            <a:avLst/>
          </a:prstGeom>
          <a:solidFill>
            <a:schemeClr val="bg2">
              <a:lumMod val="90000"/>
              <a:alpha val="3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B751A7D-41A8-0C3C-CEC1-8BCB9BEE44A3}"/>
              </a:ext>
            </a:extLst>
          </p:cNvPr>
          <p:cNvSpPr/>
          <p:nvPr/>
        </p:nvSpPr>
        <p:spPr>
          <a:xfrm>
            <a:off x="4114800" y="5181600"/>
            <a:ext cx="3581400" cy="857384"/>
          </a:xfrm>
          <a:prstGeom prst="rect">
            <a:avLst/>
          </a:prstGeom>
          <a:solidFill>
            <a:schemeClr val="bg2">
              <a:lumMod val="90000"/>
              <a:alpha val="3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567360-EF46-3D2D-A772-E87AA73D68B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8DE4FB2-1F17-FF69-E166-41283AC178FC}"/>
              </a:ext>
            </a:extLst>
          </p:cNvPr>
          <p:cNvSpPr txBox="1"/>
          <p:nvPr/>
        </p:nvSpPr>
        <p:spPr>
          <a:xfrm>
            <a:off x="304800" y="457200"/>
            <a:ext cx="4572000" cy="5376600"/>
          </a:xfrm>
          <a:prstGeom prst="rect">
            <a:avLst/>
          </a:prstGeom>
          <a:noFill/>
        </p:spPr>
        <p:txBody>
          <a:bodyPr wrap="square">
            <a:spAutoFit/>
          </a:bodyPr>
          <a:lstStyle/>
          <a:p>
            <a:pPr marL="0" marR="0">
              <a:lnSpc>
                <a:spcPct val="115000"/>
              </a:lnSpc>
              <a:spcAft>
                <a:spcPts val="800"/>
              </a:spcAft>
            </a:pPr>
            <a:r>
              <a:rPr lang="en-US" sz="1200" b="1" u="sng" kern="100" dirty="0">
                <a:effectLst/>
                <a:latin typeface="Aptos" panose="020B0004020202020204" pitchFamily="34" charset="0"/>
                <a:ea typeface="Aptos" panose="020B0004020202020204" pitchFamily="34" charset="0"/>
                <a:cs typeface="Times New Roman" panose="02020603050405020304" pitchFamily="18" charset="0"/>
              </a:rPr>
              <a:t>RECREATIONAL CENTER – Acorn to Oak </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Indoor Heated Pool – (Showers-Lockers) </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Fitness Center – Exercise Equipment – Yoga – Tia Chi,  Zumba </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Host Indoor Team Sports – Basketball, Pickleball, Volleyball, Badminton </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Host Outdoor Team Sports – Summer/Fall Soccer, Pickleball, Basketball, Field Hockey, Frisbee, Golf, Track, etc. </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Winter Sports - Cross County skiing, Snowshoeing, Tubing     </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Outdoor Playground </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Open Fields </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Venue Space for Family Reunions, Clubs and Organizations  </a:t>
            </a:r>
          </a:p>
          <a:p>
            <a:pPr marL="1371600" lvl="1">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lvl="1">
              <a:lnSpc>
                <a:spcPct val="115000"/>
              </a:lnSpc>
              <a:spcAft>
                <a:spcPts val="800"/>
              </a:spcAft>
            </a:pPr>
            <a:r>
              <a:rPr lang="en-US" sz="1200" b="1" u="sng" kern="100" dirty="0">
                <a:effectLst/>
                <a:latin typeface="Aptos" panose="020B0004020202020204" pitchFamily="34" charset="0"/>
                <a:ea typeface="Aptos" panose="020B0004020202020204" pitchFamily="34" charset="0"/>
                <a:cs typeface="Times New Roman" panose="02020603050405020304" pitchFamily="18" charset="0"/>
              </a:rPr>
              <a:t>INDEPENDENT SMALL BUSINESS SUPPORT SPACE</a:t>
            </a:r>
          </a:p>
          <a:p>
            <a:pPr marL="800100" lvl="1" indent="-342900">
              <a:lnSpc>
                <a:spcPct val="115000"/>
              </a:lnSpc>
              <a:buFont typeface="Courier New" panose="02070309020205020404" pitchFamily="49" charset="0"/>
              <a:buChar char="o"/>
              <a:tabLst>
                <a:tab pos="62865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Vendors / Market Place </a:t>
            </a:r>
          </a:p>
          <a:p>
            <a:pPr marL="800100" lvl="1" indent="-342900">
              <a:lnSpc>
                <a:spcPct val="115000"/>
              </a:lnSpc>
              <a:buFont typeface="Courier New" panose="02070309020205020404" pitchFamily="49" charset="0"/>
              <a:buChar char="o"/>
              <a:tabLst>
                <a:tab pos="62865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Co-working space</a:t>
            </a:r>
          </a:p>
          <a:p>
            <a:pPr marL="800100" lvl="1" indent="-342900">
              <a:lnSpc>
                <a:spcPct val="115000"/>
              </a:lnSpc>
              <a:buFont typeface="Courier New" panose="02070309020205020404" pitchFamily="49" charset="0"/>
              <a:buChar char="o"/>
              <a:tabLst>
                <a:tab pos="62865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Hot Desks </a:t>
            </a:r>
          </a:p>
          <a:p>
            <a:pPr marL="800100" lvl="1" indent="-342900">
              <a:lnSpc>
                <a:spcPct val="115000"/>
              </a:lnSpc>
              <a:buFont typeface="Courier New" panose="02070309020205020404" pitchFamily="49" charset="0"/>
              <a:buChar char="o"/>
              <a:tabLst>
                <a:tab pos="62865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Internet Access </a:t>
            </a:r>
          </a:p>
          <a:p>
            <a:pPr marL="800100" lvl="1" indent="-342900">
              <a:lnSpc>
                <a:spcPct val="115000"/>
              </a:lnSpc>
              <a:spcAft>
                <a:spcPts val="800"/>
              </a:spcAft>
              <a:buFont typeface="Courier New" panose="02070309020205020404" pitchFamily="49" charset="0"/>
              <a:buChar char="o"/>
              <a:tabLst>
                <a:tab pos="62865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Café </a:t>
            </a:r>
          </a:p>
          <a:p>
            <a:pPr marL="0" marR="0">
              <a:lnSpc>
                <a:spcPct val="115000"/>
              </a:lnSpc>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E0AAAC2-6119-4D4F-2F3A-AC1B47AEE62A}"/>
              </a:ext>
            </a:extLst>
          </p:cNvPr>
          <p:cNvSpPr txBox="1"/>
          <p:nvPr/>
        </p:nvSpPr>
        <p:spPr>
          <a:xfrm>
            <a:off x="4724400" y="457200"/>
            <a:ext cx="4572000" cy="2308068"/>
          </a:xfrm>
          <a:prstGeom prst="rect">
            <a:avLst/>
          </a:prstGeom>
          <a:noFill/>
        </p:spPr>
        <p:txBody>
          <a:bodyPr wrap="square">
            <a:spAutoFit/>
          </a:bodyPr>
          <a:lstStyle/>
          <a:p>
            <a:pPr marL="0" marR="0">
              <a:lnSpc>
                <a:spcPct val="115000"/>
              </a:lnSpc>
              <a:spcAft>
                <a:spcPts val="800"/>
              </a:spcAft>
            </a:pPr>
            <a:r>
              <a:rPr lang="en-US" sz="1200" b="1" u="sng" kern="100" dirty="0">
                <a:effectLst/>
                <a:latin typeface="Aptos" panose="020B0004020202020204" pitchFamily="34" charset="0"/>
                <a:ea typeface="Aptos" panose="020B0004020202020204" pitchFamily="34" charset="0"/>
                <a:cs typeface="Times New Roman" panose="02020603050405020304" pitchFamily="18" charset="0"/>
              </a:rPr>
              <a:t>COMMUNITY EVENTS/GATHERINGS </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Community Gardens </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Outdoor Events 4</a:t>
            </a:r>
            <a:r>
              <a:rPr lang="en-US" sz="12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of July, Memorial and Labor Day</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Regularly Hosted Meals / Potlucks </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Dances</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Music </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Slide Shows</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Food/Clothing Swaps</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Fix-it days </a:t>
            </a:r>
          </a:p>
          <a:p>
            <a:pPr marL="742950" marR="0" lvl="1" indent="-285750">
              <a:lnSpc>
                <a:spcPct val="115000"/>
              </a:lnSpc>
              <a:spcAft>
                <a:spcPts val="800"/>
              </a:spcAft>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Tool Swaps </a:t>
            </a:r>
          </a:p>
        </p:txBody>
      </p:sp>
      <p:sp>
        <p:nvSpPr>
          <p:cNvPr id="5" name="Rectangle 4">
            <a:extLst>
              <a:ext uri="{FF2B5EF4-FFF2-40B4-BE49-F238E27FC236}">
                <a16:creationId xmlns:a16="http://schemas.microsoft.com/office/drawing/2014/main" id="{642BCCAA-5595-C4AC-8D3A-1992C4775AC6}"/>
              </a:ext>
            </a:extLst>
          </p:cNvPr>
          <p:cNvSpPr/>
          <p:nvPr/>
        </p:nvSpPr>
        <p:spPr>
          <a:xfrm>
            <a:off x="723900" y="771056"/>
            <a:ext cx="4000500" cy="3038944"/>
          </a:xfrm>
          <a:prstGeom prst="rect">
            <a:avLst/>
          </a:prstGeom>
          <a:solidFill>
            <a:schemeClr val="bg2">
              <a:lumMod val="90000"/>
              <a:alpha val="3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80C9A9-DEDB-290B-95B9-9240D6A1DAB3}"/>
              </a:ext>
            </a:extLst>
          </p:cNvPr>
          <p:cNvSpPr/>
          <p:nvPr/>
        </p:nvSpPr>
        <p:spPr>
          <a:xfrm>
            <a:off x="800100" y="4343400"/>
            <a:ext cx="4000500" cy="1362544"/>
          </a:xfrm>
          <a:prstGeom prst="rect">
            <a:avLst/>
          </a:prstGeom>
          <a:solidFill>
            <a:schemeClr val="accent4">
              <a:lumMod val="40000"/>
              <a:lumOff val="60000"/>
              <a:alpha val="3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5315F1-AA1E-DF38-3DAC-C8E0976EC90A}"/>
              </a:ext>
            </a:extLst>
          </p:cNvPr>
          <p:cNvSpPr/>
          <p:nvPr/>
        </p:nvSpPr>
        <p:spPr>
          <a:xfrm>
            <a:off x="5074060" y="685800"/>
            <a:ext cx="4000500" cy="2133600"/>
          </a:xfrm>
          <a:prstGeom prst="rect">
            <a:avLst/>
          </a:prstGeom>
          <a:solidFill>
            <a:schemeClr val="accent6">
              <a:lumMod val="20000"/>
              <a:lumOff val="80000"/>
              <a:alpha val="3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150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21407-AFB3-71D9-74EB-08B1188A40A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42826B8-8C2B-C272-2280-E666D1EE267F}"/>
              </a:ext>
            </a:extLst>
          </p:cNvPr>
          <p:cNvPicPr>
            <a:picLocks noChangeAspect="1"/>
          </p:cNvPicPr>
          <p:nvPr/>
        </p:nvPicPr>
        <p:blipFill>
          <a:blip r:embed="rId2"/>
          <a:stretch>
            <a:fillRect/>
          </a:stretch>
        </p:blipFill>
        <p:spPr>
          <a:xfrm>
            <a:off x="2819400" y="0"/>
            <a:ext cx="6013419" cy="6858000"/>
          </a:xfrm>
          <a:prstGeom prst="rect">
            <a:avLst/>
          </a:prstGeom>
        </p:spPr>
      </p:pic>
      <p:sp>
        <p:nvSpPr>
          <p:cNvPr id="3" name="TextBox 2">
            <a:extLst>
              <a:ext uri="{FF2B5EF4-FFF2-40B4-BE49-F238E27FC236}">
                <a16:creationId xmlns:a16="http://schemas.microsoft.com/office/drawing/2014/main" id="{53FFC1EA-86BD-8663-38A0-FD563A89A8B7}"/>
              </a:ext>
            </a:extLst>
          </p:cNvPr>
          <p:cNvSpPr txBox="1"/>
          <p:nvPr/>
        </p:nvSpPr>
        <p:spPr>
          <a:xfrm>
            <a:off x="228600" y="533400"/>
            <a:ext cx="3352800" cy="2308324"/>
          </a:xfrm>
          <a:prstGeom prst="rect">
            <a:avLst/>
          </a:prstGeom>
          <a:solidFill>
            <a:schemeClr val="bg1"/>
          </a:solidFill>
        </p:spPr>
        <p:txBody>
          <a:bodyPr wrap="square" rtlCol="0">
            <a:spAutoFit/>
          </a:bodyPr>
          <a:lstStyle/>
          <a:p>
            <a:r>
              <a:rPr lang="en-US" b="1" u="sng" dirty="0"/>
              <a:t>$$ Lowest Cost Projects: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600" dirty="0"/>
              <a:t>Use the existing building footprint </a:t>
            </a:r>
          </a:p>
          <a:p>
            <a:pPr marL="285750" indent="-285750">
              <a:buFont typeface="Arial" panose="020B0604020202020204" pitchFamily="34" charset="0"/>
              <a:buChar char="•"/>
            </a:pPr>
            <a:r>
              <a:rPr lang="en-US" sz="1600" dirty="0"/>
              <a:t>No increase on demand of water and sewer capacity. </a:t>
            </a:r>
          </a:p>
          <a:p>
            <a:pPr marL="285750" indent="-285750">
              <a:buFont typeface="Arial" panose="020B0604020202020204" pitchFamily="34" charset="0"/>
              <a:buChar char="•"/>
            </a:pPr>
            <a:r>
              <a:rPr lang="en-US" sz="1600" dirty="0"/>
              <a:t>Minor modifications to the  interiors.  </a:t>
            </a:r>
          </a:p>
          <a:p>
            <a:pPr marL="285750" indent="-285750">
              <a:buFont typeface="Arial" panose="020B0604020202020204" pitchFamily="34" charset="0"/>
              <a:buChar char="•"/>
            </a:pPr>
            <a:r>
              <a:rPr lang="en-US" sz="1600" dirty="0"/>
              <a:t>Minor changes to site, parking, fields.  </a:t>
            </a:r>
          </a:p>
        </p:txBody>
      </p:sp>
      <p:sp>
        <p:nvSpPr>
          <p:cNvPr id="6" name="TextBox 5">
            <a:extLst>
              <a:ext uri="{FF2B5EF4-FFF2-40B4-BE49-F238E27FC236}">
                <a16:creationId xmlns:a16="http://schemas.microsoft.com/office/drawing/2014/main" id="{1ADB3898-E99F-335A-3BDE-0736524AB212}"/>
              </a:ext>
            </a:extLst>
          </p:cNvPr>
          <p:cNvSpPr txBox="1"/>
          <p:nvPr/>
        </p:nvSpPr>
        <p:spPr>
          <a:xfrm>
            <a:off x="213850" y="3400952"/>
            <a:ext cx="3048000" cy="395173"/>
          </a:xfrm>
          <a:prstGeom prst="rect">
            <a:avLst/>
          </a:prstGeom>
          <a:noFill/>
        </p:spPr>
        <p:txBody>
          <a:bodyPr wrap="square">
            <a:spAutoFit/>
          </a:bodyPr>
          <a:lstStyle/>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EDUCATIONAL HUB</a:t>
            </a:r>
          </a:p>
        </p:txBody>
      </p:sp>
      <p:sp>
        <p:nvSpPr>
          <p:cNvPr id="8" name="TextBox 7">
            <a:extLst>
              <a:ext uri="{FF2B5EF4-FFF2-40B4-BE49-F238E27FC236}">
                <a16:creationId xmlns:a16="http://schemas.microsoft.com/office/drawing/2014/main" id="{EB901AD2-2664-034C-5FDA-1F8DBFE44D36}"/>
              </a:ext>
            </a:extLst>
          </p:cNvPr>
          <p:cNvSpPr txBox="1"/>
          <p:nvPr/>
        </p:nvSpPr>
        <p:spPr>
          <a:xfrm>
            <a:off x="226140" y="5463990"/>
            <a:ext cx="4572000" cy="395173"/>
          </a:xfrm>
          <a:prstGeom prst="rect">
            <a:avLst/>
          </a:prstGeom>
          <a:noFill/>
        </p:spPr>
        <p:txBody>
          <a:bodyPr wrap="square">
            <a:spAutoFit/>
          </a:bodyPr>
          <a:lstStyle/>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Alt 3. HEALTH CARE </a:t>
            </a:r>
          </a:p>
        </p:txBody>
      </p:sp>
      <p:sp>
        <p:nvSpPr>
          <p:cNvPr id="10" name="TextBox 9">
            <a:extLst>
              <a:ext uri="{FF2B5EF4-FFF2-40B4-BE49-F238E27FC236}">
                <a16:creationId xmlns:a16="http://schemas.microsoft.com/office/drawing/2014/main" id="{2C487C96-2B78-276F-BEC5-63BB18709E70}"/>
              </a:ext>
            </a:extLst>
          </p:cNvPr>
          <p:cNvSpPr txBox="1"/>
          <p:nvPr/>
        </p:nvSpPr>
        <p:spPr>
          <a:xfrm>
            <a:off x="240890" y="4211243"/>
            <a:ext cx="4456474" cy="395173"/>
          </a:xfrm>
          <a:prstGeom prst="rect">
            <a:avLst/>
          </a:prstGeom>
          <a:solidFill>
            <a:schemeClr val="bg1"/>
          </a:solidFill>
        </p:spPr>
        <p:txBody>
          <a:bodyPr wrap="square">
            <a:spAutoFit/>
          </a:bodyPr>
          <a:lstStyle/>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RECREATIONAL CENTER – No POOL- As is</a:t>
            </a:r>
          </a:p>
        </p:txBody>
      </p:sp>
      <p:sp>
        <p:nvSpPr>
          <p:cNvPr id="12" name="TextBox 11">
            <a:extLst>
              <a:ext uri="{FF2B5EF4-FFF2-40B4-BE49-F238E27FC236}">
                <a16:creationId xmlns:a16="http://schemas.microsoft.com/office/drawing/2014/main" id="{BD099D18-F69E-9ACF-7416-E08967B99BA1}"/>
              </a:ext>
            </a:extLst>
          </p:cNvPr>
          <p:cNvSpPr txBox="1"/>
          <p:nvPr/>
        </p:nvSpPr>
        <p:spPr>
          <a:xfrm>
            <a:off x="240890" y="4648957"/>
            <a:ext cx="4922771" cy="395173"/>
          </a:xfrm>
          <a:prstGeom prst="rect">
            <a:avLst/>
          </a:prstGeom>
          <a:solidFill>
            <a:schemeClr val="bg1"/>
          </a:solidFill>
        </p:spPr>
        <p:txBody>
          <a:bodyPr wrap="square">
            <a:spAutoFit/>
          </a:bodyPr>
          <a:lstStyle/>
          <a:p>
            <a:pPr marL="0" marR="0">
              <a:lnSpc>
                <a:spcPct val="115000"/>
              </a:lnSpc>
              <a:spcAft>
                <a:spcPts val="800"/>
              </a:spcAft>
            </a:pPr>
            <a:r>
              <a:rPr lang="en-US" b="1" u="sng" kern="100" dirty="0">
                <a:latin typeface="Aptos" panose="020B0004020202020204" pitchFamily="34" charset="0"/>
                <a:ea typeface="Aptos" panose="020B0004020202020204" pitchFamily="34" charset="0"/>
                <a:cs typeface="Times New Roman" panose="02020603050405020304" pitchFamily="18" charset="0"/>
              </a:rPr>
              <a:t>Alt 1. NATURE CENTER </a:t>
            </a: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 Min. changes to site </a:t>
            </a:r>
          </a:p>
        </p:txBody>
      </p:sp>
      <p:sp>
        <p:nvSpPr>
          <p:cNvPr id="14" name="TextBox 13">
            <a:extLst>
              <a:ext uri="{FF2B5EF4-FFF2-40B4-BE49-F238E27FC236}">
                <a16:creationId xmlns:a16="http://schemas.microsoft.com/office/drawing/2014/main" id="{F271122D-6DC4-1D51-D792-B55C78F59181}"/>
              </a:ext>
            </a:extLst>
          </p:cNvPr>
          <p:cNvSpPr txBox="1"/>
          <p:nvPr/>
        </p:nvSpPr>
        <p:spPr>
          <a:xfrm>
            <a:off x="216309" y="5052359"/>
            <a:ext cx="3964859" cy="395173"/>
          </a:xfrm>
          <a:prstGeom prst="rect">
            <a:avLst/>
          </a:prstGeom>
          <a:solidFill>
            <a:schemeClr val="bg1"/>
          </a:solidFill>
        </p:spPr>
        <p:txBody>
          <a:bodyPr wrap="square">
            <a:spAutoFit/>
          </a:bodyPr>
          <a:lstStyle/>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Alt 2. VISITOR/WELCOME CENTER </a:t>
            </a:r>
          </a:p>
        </p:txBody>
      </p:sp>
      <p:sp>
        <p:nvSpPr>
          <p:cNvPr id="16" name="TextBox 15">
            <a:extLst>
              <a:ext uri="{FF2B5EF4-FFF2-40B4-BE49-F238E27FC236}">
                <a16:creationId xmlns:a16="http://schemas.microsoft.com/office/drawing/2014/main" id="{27973FF0-2A8A-7663-913C-C139EA3E1683}"/>
              </a:ext>
            </a:extLst>
          </p:cNvPr>
          <p:cNvSpPr txBox="1"/>
          <p:nvPr/>
        </p:nvSpPr>
        <p:spPr>
          <a:xfrm>
            <a:off x="243347" y="3773529"/>
            <a:ext cx="3880054" cy="395173"/>
          </a:xfrm>
          <a:prstGeom prst="rect">
            <a:avLst/>
          </a:prstGeom>
          <a:solidFill>
            <a:schemeClr val="bg1"/>
          </a:solidFill>
        </p:spPr>
        <p:txBody>
          <a:bodyPr wrap="square">
            <a:spAutoFit/>
          </a:bodyPr>
          <a:lstStyle/>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COMMUNITY EVENTS/GATHERINGS </a:t>
            </a:r>
          </a:p>
        </p:txBody>
      </p:sp>
      <p:sp>
        <p:nvSpPr>
          <p:cNvPr id="19" name="TextBox 18">
            <a:extLst>
              <a:ext uri="{FF2B5EF4-FFF2-40B4-BE49-F238E27FC236}">
                <a16:creationId xmlns:a16="http://schemas.microsoft.com/office/drawing/2014/main" id="{3D1A2D60-9923-06B9-2DBF-B74F272F0D8D}"/>
              </a:ext>
            </a:extLst>
          </p:cNvPr>
          <p:cNvSpPr txBox="1"/>
          <p:nvPr/>
        </p:nvSpPr>
        <p:spPr>
          <a:xfrm>
            <a:off x="4876800" y="515060"/>
            <a:ext cx="3678258" cy="1556003"/>
          </a:xfrm>
          <a:prstGeom prst="rect">
            <a:avLst/>
          </a:prstGeom>
          <a:solidFill>
            <a:schemeClr val="bg1"/>
          </a:solidFill>
        </p:spPr>
        <p:txBody>
          <a:bodyPr wrap="square">
            <a:spAutoFit/>
          </a:bodyPr>
          <a:lstStyle/>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ROM </a:t>
            </a:r>
          </a:p>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Immediate Needs $148,000 x 3 = $444,000 </a:t>
            </a:r>
          </a:p>
          <a:p>
            <a:pPr marL="0" marR="0">
              <a:lnSpc>
                <a:spcPct val="115000"/>
              </a:lnSpc>
              <a:spcAft>
                <a:spcPts val="800"/>
              </a:spcAft>
            </a:pPr>
            <a:r>
              <a:rPr lang="en-US" b="1" u="sng" kern="100" dirty="0">
                <a:latin typeface="Aptos" panose="020B0004020202020204" pitchFamily="34" charset="0"/>
                <a:ea typeface="Aptos" panose="020B0004020202020204" pitchFamily="34" charset="0"/>
                <a:cs typeface="Times New Roman" panose="02020603050405020304" pitchFamily="18" charset="0"/>
              </a:rPr>
              <a:t>Range $444,000 – $650,000</a:t>
            </a:r>
            <a:endParaRPr lang="en-US" sz="1800" b="1" u="sng"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EAE72BA8-DACF-E59F-0C2D-829B9C5D5B77}"/>
              </a:ext>
            </a:extLst>
          </p:cNvPr>
          <p:cNvSpPr txBox="1"/>
          <p:nvPr/>
        </p:nvSpPr>
        <p:spPr>
          <a:xfrm>
            <a:off x="3803855" y="1313328"/>
            <a:ext cx="914400" cy="646331"/>
          </a:xfrm>
          <a:prstGeom prst="rect">
            <a:avLst/>
          </a:prstGeom>
          <a:solidFill>
            <a:schemeClr val="bg1">
              <a:alpha val="68000"/>
            </a:schemeClr>
          </a:solidFill>
        </p:spPr>
        <p:txBody>
          <a:bodyPr wrap="square" rtlCol="0">
            <a:spAutoFit/>
          </a:bodyPr>
          <a:lstStyle/>
          <a:p>
            <a:r>
              <a:rPr lang="en-US" dirty="0">
                <a:solidFill>
                  <a:srgbClr val="FF0000"/>
                </a:solidFill>
              </a:rPr>
              <a:t>Town Offices</a:t>
            </a:r>
          </a:p>
        </p:txBody>
      </p:sp>
      <p:sp>
        <p:nvSpPr>
          <p:cNvPr id="22" name="TextBox 21">
            <a:extLst>
              <a:ext uri="{FF2B5EF4-FFF2-40B4-BE49-F238E27FC236}">
                <a16:creationId xmlns:a16="http://schemas.microsoft.com/office/drawing/2014/main" id="{91C27952-692B-0A44-5F0A-C57D8572E1F0}"/>
              </a:ext>
            </a:extLst>
          </p:cNvPr>
          <p:cNvSpPr txBox="1"/>
          <p:nvPr/>
        </p:nvSpPr>
        <p:spPr>
          <a:xfrm>
            <a:off x="5319688" y="2836808"/>
            <a:ext cx="1012841" cy="1261884"/>
          </a:xfrm>
          <a:prstGeom prst="rect">
            <a:avLst/>
          </a:prstGeom>
          <a:solidFill>
            <a:schemeClr val="bg1">
              <a:alpha val="68000"/>
            </a:schemeClr>
          </a:solidFill>
        </p:spPr>
        <p:txBody>
          <a:bodyPr wrap="square" rtlCol="0">
            <a:spAutoFit/>
          </a:bodyPr>
          <a:lstStyle/>
          <a:p>
            <a:r>
              <a:rPr lang="en-US" dirty="0">
                <a:solidFill>
                  <a:srgbClr val="FF0000"/>
                </a:solidFill>
              </a:rPr>
              <a:t>ED HUB/  REC-CENTER</a:t>
            </a:r>
          </a:p>
          <a:p>
            <a:r>
              <a:rPr lang="en-US" sz="1100" dirty="0">
                <a:solidFill>
                  <a:srgbClr val="FF0000"/>
                </a:solidFill>
              </a:rPr>
              <a:t>(w/HISTORIC Society ) </a:t>
            </a:r>
          </a:p>
        </p:txBody>
      </p:sp>
    </p:spTree>
    <p:extLst>
      <p:ext uri="{BB962C8B-B14F-4D97-AF65-F5344CB8AC3E}">
        <p14:creationId xmlns:p14="http://schemas.microsoft.com/office/powerpoint/2010/main" val="1474851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4248D-7758-CB5F-D24C-A341D0BAE0D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2D48774-F0BE-9D00-2376-8343D9D6F97A}"/>
              </a:ext>
            </a:extLst>
          </p:cNvPr>
          <p:cNvPicPr>
            <a:picLocks noChangeAspect="1"/>
          </p:cNvPicPr>
          <p:nvPr/>
        </p:nvPicPr>
        <p:blipFill>
          <a:blip r:embed="rId2"/>
          <a:stretch>
            <a:fillRect/>
          </a:stretch>
        </p:blipFill>
        <p:spPr>
          <a:xfrm>
            <a:off x="3051190" y="136041"/>
            <a:ext cx="6013419" cy="6858000"/>
          </a:xfrm>
          <a:prstGeom prst="rect">
            <a:avLst/>
          </a:prstGeom>
        </p:spPr>
      </p:pic>
      <p:sp>
        <p:nvSpPr>
          <p:cNvPr id="3" name="TextBox 2">
            <a:extLst>
              <a:ext uri="{FF2B5EF4-FFF2-40B4-BE49-F238E27FC236}">
                <a16:creationId xmlns:a16="http://schemas.microsoft.com/office/drawing/2014/main" id="{790EF538-FD26-02D4-F014-2704E8A722B2}"/>
              </a:ext>
            </a:extLst>
          </p:cNvPr>
          <p:cNvSpPr txBox="1"/>
          <p:nvPr/>
        </p:nvSpPr>
        <p:spPr>
          <a:xfrm>
            <a:off x="228600" y="533400"/>
            <a:ext cx="3352800" cy="2369880"/>
          </a:xfrm>
          <a:prstGeom prst="rect">
            <a:avLst/>
          </a:prstGeom>
          <a:solidFill>
            <a:schemeClr val="bg1"/>
          </a:solidFill>
        </p:spPr>
        <p:txBody>
          <a:bodyPr wrap="square" rtlCol="0">
            <a:spAutoFit/>
          </a:bodyPr>
          <a:lstStyle/>
          <a:p>
            <a:r>
              <a:rPr lang="en-US" b="1" u="sng" dirty="0"/>
              <a:t>$$$ Moderate Cost Projects:  </a:t>
            </a:r>
            <a:r>
              <a:rPr lang="en-US" dirty="0"/>
              <a:t> </a:t>
            </a:r>
          </a:p>
          <a:p>
            <a:endParaRPr lang="en-US" dirty="0"/>
          </a:p>
          <a:p>
            <a:pPr marL="285750" indent="-285750">
              <a:buFont typeface="Arial" panose="020B0604020202020204" pitchFamily="34" charset="0"/>
              <a:buChar char="•"/>
            </a:pPr>
            <a:r>
              <a:rPr lang="en-US" sz="1600" dirty="0"/>
              <a:t>One story addition to building. </a:t>
            </a:r>
          </a:p>
          <a:p>
            <a:pPr marL="285750" indent="-285750">
              <a:buFont typeface="Arial" panose="020B0604020202020204" pitchFamily="34" charset="0"/>
              <a:buChar char="•"/>
            </a:pPr>
            <a:r>
              <a:rPr lang="en-US" sz="1600" dirty="0"/>
              <a:t>Potential increase on water and sewer capacity. </a:t>
            </a:r>
          </a:p>
          <a:p>
            <a:pPr marL="285750" indent="-285750">
              <a:buFont typeface="Arial" panose="020B0604020202020204" pitchFamily="34" charset="0"/>
              <a:buChar char="•"/>
            </a:pPr>
            <a:r>
              <a:rPr lang="en-US" sz="1600" dirty="0"/>
              <a:t>Modest reconfiguration of interiors.  </a:t>
            </a:r>
          </a:p>
          <a:p>
            <a:pPr marL="285750" indent="-285750">
              <a:buFont typeface="Arial" panose="020B0604020202020204" pitchFamily="34" charset="0"/>
              <a:buChar char="•"/>
            </a:pPr>
            <a:r>
              <a:rPr lang="en-US" sz="1600" dirty="0"/>
              <a:t>Modest changes to site/parking/fields   </a:t>
            </a:r>
          </a:p>
        </p:txBody>
      </p:sp>
      <p:sp>
        <p:nvSpPr>
          <p:cNvPr id="6" name="TextBox 5">
            <a:extLst>
              <a:ext uri="{FF2B5EF4-FFF2-40B4-BE49-F238E27FC236}">
                <a16:creationId xmlns:a16="http://schemas.microsoft.com/office/drawing/2014/main" id="{C3F238FD-D664-74FD-91B5-99E4CE3393E6}"/>
              </a:ext>
            </a:extLst>
          </p:cNvPr>
          <p:cNvSpPr txBox="1"/>
          <p:nvPr/>
        </p:nvSpPr>
        <p:spPr>
          <a:xfrm>
            <a:off x="169708" y="2978344"/>
            <a:ext cx="3756679" cy="816314"/>
          </a:xfrm>
          <a:prstGeom prst="rect">
            <a:avLst/>
          </a:prstGeom>
          <a:solidFill>
            <a:schemeClr val="bg1"/>
          </a:solidFill>
        </p:spPr>
        <p:txBody>
          <a:bodyPr wrap="square">
            <a:spAutoFit/>
          </a:bodyPr>
          <a:lstStyle/>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TOWN ADMINISTRATIVE OFFICES </a:t>
            </a:r>
          </a:p>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 with new Vault </a:t>
            </a:r>
          </a:p>
        </p:txBody>
      </p:sp>
      <p:sp>
        <p:nvSpPr>
          <p:cNvPr id="8" name="TextBox 7">
            <a:extLst>
              <a:ext uri="{FF2B5EF4-FFF2-40B4-BE49-F238E27FC236}">
                <a16:creationId xmlns:a16="http://schemas.microsoft.com/office/drawing/2014/main" id="{01769899-79C5-1968-428E-841B799E9769}"/>
              </a:ext>
            </a:extLst>
          </p:cNvPr>
          <p:cNvSpPr txBox="1"/>
          <p:nvPr/>
        </p:nvSpPr>
        <p:spPr>
          <a:xfrm>
            <a:off x="96100" y="4583157"/>
            <a:ext cx="4572000" cy="816314"/>
          </a:xfrm>
          <a:prstGeom prst="rect">
            <a:avLst/>
          </a:prstGeom>
          <a:solidFill>
            <a:schemeClr val="bg1"/>
          </a:solidFill>
        </p:spPr>
        <p:txBody>
          <a:bodyPr wrap="square">
            <a:spAutoFit/>
          </a:bodyPr>
          <a:lstStyle/>
          <a:p>
            <a:pPr marL="0" marR="0" indent="5715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Base: EMERGENCY EVACUATION CENTER </a:t>
            </a:r>
          </a:p>
          <a:p>
            <a:pPr marL="0" marR="0" indent="5715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 added showers</a:t>
            </a:r>
          </a:p>
        </p:txBody>
      </p:sp>
      <p:sp>
        <p:nvSpPr>
          <p:cNvPr id="10" name="TextBox 9">
            <a:extLst>
              <a:ext uri="{FF2B5EF4-FFF2-40B4-BE49-F238E27FC236}">
                <a16:creationId xmlns:a16="http://schemas.microsoft.com/office/drawing/2014/main" id="{620DEDC0-9664-5B29-F497-C21B71008AF3}"/>
              </a:ext>
            </a:extLst>
          </p:cNvPr>
          <p:cNvSpPr txBox="1"/>
          <p:nvPr/>
        </p:nvSpPr>
        <p:spPr>
          <a:xfrm>
            <a:off x="138881" y="3814349"/>
            <a:ext cx="3238500" cy="713722"/>
          </a:xfrm>
          <a:prstGeom prst="rect">
            <a:avLst/>
          </a:prstGeom>
          <a:solidFill>
            <a:schemeClr val="bg1"/>
          </a:solidFill>
        </p:spPr>
        <p:txBody>
          <a:bodyPr wrap="square">
            <a:spAutoFit/>
          </a:bodyPr>
          <a:lstStyle/>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Alt1. INDEPENDENT SMALL BUSINESS SUPPORT SPACE</a:t>
            </a:r>
          </a:p>
        </p:txBody>
      </p:sp>
      <p:sp>
        <p:nvSpPr>
          <p:cNvPr id="14" name="TextBox 13">
            <a:extLst>
              <a:ext uri="{FF2B5EF4-FFF2-40B4-BE49-F238E27FC236}">
                <a16:creationId xmlns:a16="http://schemas.microsoft.com/office/drawing/2014/main" id="{A476ECE2-CF92-87CD-23BE-515FA81C4A56}"/>
              </a:ext>
            </a:extLst>
          </p:cNvPr>
          <p:cNvSpPr txBox="1"/>
          <p:nvPr/>
        </p:nvSpPr>
        <p:spPr>
          <a:xfrm>
            <a:off x="109841" y="5545913"/>
            <a:ext cx="4572000" cy="646331"/>
          </a:xfrm>
          <a:prstGeom prst="rect">
            <a:avLst/>
          </a:prstGeom>
          <a:solidFill>
            <a:schemeClr val="bg1"/>
          </a:solidFill>
        </p:spPr>
        <p:txBody>
          <a:bodyPr wrap="square">
            <a:spAutoFit/>
          </a:bodyPr>
          <a:lstStyle/>
          <a:p>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RECREATIONAL CENTER – No POOL- As is </a:t>
            </a:r>
          </a:p>
          <a:p>
            <a:r>
              <a:rPr lang="en-US" b="1" u="sng" kern="100" dirty="0">
                <a:latin typeface="Aptos" panose="020B0004020202020204" pitchFamily="34" charset="0"/>
                <a:cs typeface="Times New Roman" panose="02020603050405020304" pitchFamily="18" charset="0"/>
              </a:rPr>
              <a:t>COMMUNITY EVENTS/GATHERINGS </a:t>
            </a:r>
            <a:endParaRPr lang="en-US" dirty="0"/>
          </a:p>
        </p:txBody>
      </p:sp>
      <p:sp>
        <p:nvSpPr>
          <p:cNvPr id="16" name="TextBox 15">
            <a:extLst>
              <a:ext uri="{FF2B5EF4-FFF2-40B4-BE49-F238E27FC236}">
                <a16:creationId xmlns:a16="http://schemas.microsoft.com/office/drawing/2014/main" id="{39275B4F-1CE6-A9E1-D9C1-D2794162FF09}"/>
              </a:ext>
            </a:extLst>
          </p:cNvPr>
          <p:cNvSpPr txBox="1"/>
          <p:nvPr/>
        </p:nvSpPr>
        <p:spPr>
          <a:xfrm>
            <a:off x="3901806" y="1647692"/>
            <a:ext cx="914400" cy="646331"/>
          </a:xfrm>
          <a:prstGeom prst="rect">
            <a:avLst/>
          </a:prstGeom>
          <a:solidFill>
            <a:schemeClr val="bg1">
              <a:alpha val="68000"/>
            </a:schemeClr>
          </a:solidFill>
        </p:spPr>
        <p:txBody>
          <a:bodyPr wrap="square" rtlCol="0">
            <a:spAutoFit/>
          </a:bodyPr>
          <a:lstStyle/>
          <a:p>
            <a:r>
              <a:rPr lang="en-US" dirty="0">
                <a:solidFill>
                  <a:srgbClr val="FF0000"/>
                </a:solidFill>
              </a:rPr>
              <a:t>Historic  Society </a:t>
            </a:r>
          </a:p>
        </p:txBody>
      </p:sp>
      <p:sp>
        <p:nvSpPr>
          <p:cNvPr id="17" name="TextBox 16">
            <a:extLst>
              <a:ext uri="{FF2B5EF4-FFF2-40B4-BE49-F238E27FC236}">
                <a16:creationId xmlns:a16="http://schemas.microsoft.com/office/drawing/2014/main" id="{90FF80E4-E75C-9EA9-D6F6-CAB4E950980C}"/>
              </a:ext>
            </a:extLst>
          </p:cNvPr>
          <p:cNvSpPr txBox="1"/>
          <p:nvPr/>
        </p:nvSpPr>
        <p:spPr>
          <a:xfrm>
            <a:off x="5182400" y="657137"/>
            <a:ext cx="3678258" cy="2274405"/>
          </a:xfrm>
          <a:prstGeom prst="rect">
            <a:avLst/>
          </a:prstGeom>
          <a:solidFill>
            <a:schemeClr val="bg1"/>
          </a:solidFill>
        </p:spPr>
        <p:txBody>
          <a:bodyPr wrap="square">
            <a:spAutoFit/>
          </a:bodyPr>
          <a:lstStyle/>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ROM </a:t>
            </a:r>
          </a:p>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Immediate Needs $148,000 x 3 = $444,000 </a:t>
            </a:r>
          </a:p>
          <a:p>
            <a:pPr>
              <a:lnSpc>
                <a:spcPct val="115000"/>
              </a:lnSpc>
              <a:spcAft>
                <a:spcPts val="800"/>
              </a:spcAft>
            </a:pPr>
            <a:r>
              <a:rPr lang="en-US" sz="1100" b="1" u="sng" kern="100" dirty="0">
                <a:effectLst/>
                <a:latin typeface="Aptos" panose="020B0004020202020204" pitchFamily="34" charset="0"/>
                <a:ea typeface="Aptos" panose="020B0004020202020204" pitchFamily="34" charset="0"/>
                <a:cs typeface="Times New Roman" panose="02020603050405020304" pitchFamily="18" charset="0"/>
              </a:rPr>
              <a:t>Does not include Site Costs/Permits/A &amp; E </a:t>
            </a:r>
            <a:r>
              <a:rPr lang="en-US" sz="1100" b="1" u="sng" kern="100" dirty="0" err="1">
                <a:effectLst/>
                <a:latin typeface="Aptos" panose="020B0004020202020204" pitchFamily="34" charset="0"/>
                <a:ea typeface="Aptos" panose="020B0004020202020204" pitchFamily="34" charset="0"/>
                <a:cs typeface="Times New Roman" panose="02020603050405020304" pitchFamily="18" charset="0"/>
              </a:rPr>
              <a:t>etc</a:t>
            </a:r>
            <a:endParaRPr lang="en-US" sz="11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b="1" u="sng" kern="100" dirty="0">
                <a:latin typeface="Aptos" panose="020B0004020202020204" pitchFamily="34" charset="0"/>
                <a:ea typeface="Aptos" panose="020B0004020202020204" pitchFamily="34" charset="0"/>
                <a:cs typeface="Times New Roman" panose="02020603050405020304" pitchFamily="18" charset="0"/>
              </a:rPr>
              <a:t>Range $550,000 – $800,000</a:t>
            </a:r>
          </a:p>
          <a:p>
            <a:pPr marL="0" marR="0">
              <a:lnSpc>
                <a:spcPct val="115000"/>
              </a:lnSpc>
              <a:spcAft>
                <a:spcPts val="800"/>
              </a:spcAft>
            </a:pPr>
            <a:endParaRPr lang="en-US" sz="1800" b="1" u="sng"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3462064-415E-6146-8066-C9A5564964FF}"/>
              </a:ext>
            </a:extLst>
          </p:cNvPr>
          <p:cNvSpPr txBox="1"/>
          <p:nvPr/>
        </p:nvSpPr>
        <p:spPr>
          <a:xfrm>
            <a:off x="4114800" y="3674535"/>
            <a:ext cx="914400" cy="646331"/>
          </a:xfrm>
          <a:prstGeom prst="rect">
            <a:avLst/>
          </a:prstGeom>
          <a:solidFill>
            <a:schemeClr val="bg1">
              <a:alpha val="68000"/>
            </a:schemeClr>
          </a:solidFill>
        </p:spPr>
        <p:txBody>
          <a:bodyPr wrap="square" rtlCol="0">
            <a:spAutoFit/>
          </a:bodyPr>
          <a:lstStyle/>
          <a:p>
            <a:r>
              <a:rPr lang="en-US" dirty="0">
                <a:solidFill>
                  <a:srgbClr val="FF0000"/>
                </a:solidFill>
              </a:rPr>
              <a:t>Town offices</a:t>
            </a:r>
          </a:p>
        </p:txBody>
      </p:sp>
      <p:sp>
        <p:nvSpPr>
          <p:cNvPr id="19" name="TextBox 18">
            <a:extLst>
              <a:ext uri="{FF2B5EF4-FFF2-40B4-BE49-F238E27FC236}">
                <a16:creationId xmlns:a16="http://schemas.microsoft.com/office/drawing/2014/main" id="{D0F276C4-7482-CE0B-F04C-C7B5473A57DF}"/>
              </a:ext>
            </a:extLst>
          </p:cNvPr>
          <p:cNvSpPr txBox="1"/>
          <p:nvPr/>
        </p:nvSpPr>
        <p:spPr>
          <a:xfrm>
            <a:off x="5731710" y="3452638"/>
            <a:ext cx="1729721" cy="1200329"/>
          </a:xfrm>
          <a:prstGeom prst="rect">
            <a:avLst/>
          </a:prstGeom>
          <a:solidFill>
            <a:schemeClr val="bg1">
              <a:alpha val="68000"/>
            </a:schemeClr>
          </a:solidFill>
        </p:spPr>
        <p:txBody>
          <a:bodyPr wrap="square" rtlCol="0">
            <a:spAutoFit/>
          </a:bodyPr>
          <a:lstStyle/>
          <a:p>
            <a:r>
              <a:rPr lang="en-US" dirty="0">
                <a:solidFill>
                  <a:srgbClr val="FF0000"/>
                </a:solidFill>
              </a:rPr>
              <a:t>Recreation – Multi-Purpose </a:t>
            </a:r>
          </a:p>
          <a:p>
            <a:r>
              <a:rPr lang="en-US" dirty="0">
                <a:solidFill>
                  <a:srgbClr val="FF0000"/>
                </a:solidFill>
              </a:rPr>
              <a:t>Community Events</a:t>
            </a:r>
          </a:p>
        </p:txBody>
      </p:sp>
    </p:spTree>
    <p:extLst>
      <p:ext uri="{BB962C8B-B14F-4D97-AF65-F5344CB8AC3E}">
        <p14:creationId xmlns:p14="http://schemas.microsoft.com/office/powerpoint/2010/main" val="1346673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54BBC-EE5E-8A8E-60D9-BE0748CD45C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B728267-101D-392C-8A43-57D40DE316DD}"/>
              </a:ext>
            </a:extLst>
          </p:cNvPr>
          <p:cNvPicPr>
            <a:picLocks noChangeAspect="1"/>
          </p:cNvPicPr>
          <p:nvPr/>
        </p:nvPicPr>
        <p:blipFill>
          <a:blip r:embed="rId2"/>
          <a:stretch>
            <a:fillRect/>
          </a:stretch>
        </p:blipFill>
        <p:spPr>
          <a:xfrm>
            <a:off x="3047999" y="-34337"/>
            <a:ext cx="6013419" cy="6858000"/>
          </a:xfrm>
          <a:prstGeom prst="rect">
            <a:avLst/>
          </a:prstGeom>
        </p:spPr>
      </p:pic>
      <p:sp>
        <p:nvSpPr>
          <p:cNvPr id="3" name="TextBox 2">
            <a:extLst>
              <a:ext uri="{FF2B5EF4-FFF2-40B4-BE49-F238E27FC236}">
                <a16:creationId xmlns:a16="http://schemas.microsoft.com/office/drawing/2014/main" id="{E5CE12EA-3C8C-1C78-F9DF-2F876457FC83}"/>
              </a:ext>
            </a:extLst>
          </p:cNvPr>
          <p:cNvSpPr txBox="1"/>
          <p:nvPr/>
        </p:nvSpPr>
        <p:spPr>
          <a:xfrm>
            <a:off x="228600" y="197630"/>
            <a:ext cx="3352800" cy="3108543"/>
          </a:xfrm>
          <a:prstGeom prst="rect">
            <a:avLst/>
          </a:prstGeom>
          <a:solidFill>
            <a:schemeClr val="bg1"/>
          </a:solidFill>
        </p:spPr>
        <p:txBody>
          <a:bodyPr wrap="square" rtlCol="0">
            <a:spAutoFit/>
          </a:bodyPr>
          <a:lstStyle/>
          <a:p>
            <a:r>
              <a:rPr lang="en-US" b="1" u="sng" dirty="0"/>
              <a:t>$$$$ Major Cost Projects:  </a:t>
            </a:r>
          </a:p>
          <a:p>
            <a:endParaRPr lang="en-US" b="1" u="sng" dirty="0"/>
          </a:p>
          <a:p>
            <a:pPr marL="285750" indent="-285750">
              <a:buFont typeface="Arial" panose="020B0604020202020204" pitchFamily="34" charset="0"/>
              <a:buChar char="•"/>
            </a:pPr>
            <a:r>
              <a:rPr lang="en-US" sz="1600" dirty="0"/>
              <a:t>Adding a New building </a:t>
            </a:r>
          </a:p>
          <a:p>
            <a:pPr marL="285750" indent="-285750">
              <a:buFont typeface="Arial" panose="020B0604020202020204" pitchFamily="34" charset="0"/>
              <a:buChar char="•"/>
            </a:pPr>
            <a:r>
              <a:rPr lang="en-US" sz="1600" dirty="0"/>
              <a:t>Adding an Addition   </a:t>
            </a:r>
          </a:p>
          <a:p>
            <a:pPr marL="285750" indent="-285750">
              <a:buFont typeface="Arial" panose="020B0604020202020204" pitchFamily="34" charset="0"/>
              <a:buChar char="•"/>
            </a:pPr>
            <a:r>
              <a:rPr lang="en-US" sz="1600" dirty="0"/>
              <a:t>Adding a Second Story</a:t>
            </a:r>
          </a:p>
          <a:p>
            <a:pPr marL="285750" indent="-285750">
              <a:buFont typeface="Arial" panose="020B0604020202020204" pitchFamily="34" charset="0"/>
              <a:buChar char="•"/>
            </a:pPr>
            <a:r>
              <a:rPr lang="en-US" sz="1600" dirty="0"/>
              <a:t>Increase the demand on the water and sewer capacity. </a:t>
            </a:r>
          </a:p>
          <a:p>
            <a:pPr marL="285750" indent="-285750">
              <a:buFont typeface="Arial" panose="020B0604020202020204" pitchFamily="34" charset="0"/>
              <a:buChar char="•"/>
            </a:pPr>
            <a:r>
              <a:rPr lang="en-US" sz="1600" dirty="0"/>
              <a:t>Modest/major reconfiguration of interiors.    </a:t>
            </a:r>
          </a:p>
          <a:p>
            <a:pPr marL="285750" indent="-285750">
              <a:buFont typeface="Arial" panose="020B0604020202020204" pitchFamily="34" charset="0"/>
              <a:buChar char="•"/>
            </a:pPr>
            <a:r>
              <a:rPr lang="en-US" sz="1600" dirty="0"/>
              <a:t>Extensive site work/parking lots/fields </a:t>
            </a:r>
          </a:p>
          <a:p>
            <a:endParaRPr lang="en-US" sz="1600" dirty="0"/>
          </a:p>
        </p:txBody>
      </p:sp>
      <p:sp>
        <p:nvSpPr>
          <p:cNvPr id="6" name="TextBox 5">
            <a:extLst>
              <a:ext uri="{FF2B5EF4-FFF2-40B4-BE49-F238E27FC236}">
                <a16:creationId xmlns:a16="http://schemas.microsoft.com/office/drawing/2014/main" id="{7DE391AE-FB18-A913-7742-79562994B992}"/>
              </a:ext>
            </a:extLst>
          </p:cNvPr>
          <p:cNvSpPr txBox="1"/>
          <p:nvPr/>
        </p:nvSpPr>
        <p:spPr>
          <a:xfrm>
            <a:off x="228600" y="2975557"/>
            <a:ext cx="3512574" cy="713722"/>
          </a:xfrm>
          <a:prstGeom prst="rect">
            <a:avLst/>
          </a:prstGeom>
          <a:solidFill>
            <a:schemeClr val="bg1"/>
          </a:solidFill>
        </p:spPr>
        <p:txBody>
          <a:bodyPr wrap="square">
            <a:spAutoFit/>
          </a:bodyPr>
          <a:lstStyle/>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Alt 1. SENIOR HOUSING – Second Story  </a:t>
            </a:r>
          </a:p>
        </p:txBody>
      </p:sp>
      <p:sp>
        <p:nvSpPr>
          <p:cNvPr id="8" name="TextBox 7">
            <a:extLst>
              <a:ext uri="{FF2B5EF4-FFF2-40B4-BE49-F238E27FC236}">
                <a16:creationId xmlns:a16="http://schemas.microsoft.com/office/drawing/2014/main" id="{C8F29EB5-9C74-D1A2-FF9F-EBC656551A3D}"/>
              </a:ext>
            </a:extLst>
          </p:cNvPr>
          <p:cNvSpPr txBox="1"/>
          <p:nvPr/>
        </p:nvSpPr>
        <p:spPr>
          <a:xfrm>
            <a:off x="191729" y="3717137"/>
            <a:ext cx="3512574" cy="1032270"/>
          </a:xfrm>
          <a:prstGeom prst="rect">
            <a:avLst/>
          </a:prstGeom>
          <a:solidFill>
            <a:schemeClr val="bg1"/>
          </a:solidFill>
        </p:spPr>
        <p:txBody>
          <a:bodyPr wrap="square">
            <a:spAutoFit/>
          </a:bodyPr>
          <a:lstStyle/>
          <a:p>
            <a:pPr marL="0" marR="0" indent="5715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Alt 2. NEW FIRE STATION ( w/ existing building) </a:t>
            </a:r>
            <a:r>
              <a:rPr lang="en-US" b="1" u="sng" kern="100" dirty="0">
                <a:latin typeface="Aptos" panose="020B0004020202020204" pitchFamily="34" charset="0"/>
                <a:ea typeface="Aptos" panose="020B0004020202020204" pitchFamily="34" charset="0"/>
                <a:cs typeface="Times New Roman" panose="02020603050405020304" pitchFamily="18" charset="0"/>
              </a:rPr>
              <a:t>New Salt/Sand Sheds </a:t>
            </a:r>
          </a:p>
        </p:txBody>
      </p:sp>
      <p:sp>
        <p:nvSpPr>
          <p:cNvPr id="10" name="TextBox 9">
            <a:extLst>
              <a:ext uri="{FF2B5EF4-FFF2-40B4-BE49-F238E27FC236}">
                <a16:creationId xmlns:a16="http://schemas.microsoft.com/office/drawing/2014/main" id="{B96A3C51-6D64-6C04-E023-8339EAA4C69F}"/>
              </a:ext>
            </a:extLst>
          </p:cNvPr>
          <p:cNvSpPr txBox="1"/>
          <p:nvPr/>
        </p:nvSpPr>
        <p:spPr>
          <a:xfrm>
            <a:off x="191729" y="4777266"/>
            <a:ext cx="3175819" cy="1032270"/>
          </a:xfrm>
          <a:prstGeom prst="rect">
            <a:avLst/>
          </a:prstGeom>
          <a:solidFill>
            <a:schemeClr val="bg1"/>
          </a:solidFill>
        </p:spPr>
        <p:txBody>
          <a:bodyPr wrap="square">
            <a:spAutoFit/>
          </a:bodyPr>
          <a:lstStyle/>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Alt 3. RECREATIONAL CENTER – Addition  </a:t>
            </a:r>
            <a:r>
              <a:rPr lang="en-US" b="1" u="sng" kern="100" dirty="0">
                <a:latin typeface="Aptos" panose="020B0004020202020204" pitchFamily="34" charset="0"/>
                <a:ea typeface="Aptos" panose="020B0004020202020204" pitchFamily="34" charset="0"/>
                <a:cs typeface="Times New Roman" panose="02020603050405020304" pitchFamily="18" charset="0"/>
              </a:rPr>
              <a:t>Indoor Pool </a:t>
            </a: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11" name="TextBox 10">
            <a:extLst>
              <a:ext uri="{FF2B5EF4-FFF2-40B4-BE49-F238E27FC236}">
                <a16:creationId xmlns:a16="http://schemas.microsoft.com/office/drawing/2014/main" id="{15DA4718-64E7-0FED-D0A0-FA9D031550E3}"/>
              </a:ext>
            </a:extLst>
          </p:cNvPr>
          <p:cNvSpPr txBox="1"/>
          <p:nvPr/>
        </p:nvSpPr>
        <p:spPr>
          <a:xfrm>
            <a:off x="5539979" y="451353"/>
            <a:ext cx="2994421" cy="1598386"/>
          </a:xfrm>
          <a:prstGeom prst="rect">
            <a:avLst/>
          </a:prstGeom>
          <a:solidFill>
            <a:schemeClr val="bg1"/>
          </a:solidFill>
        </p:spPr>
        <p:txBody>
          <a:bodyPr wrap="square">
            <a:spAutoFit/>
          </a:bodyPr>
          <a:lstStyle/>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ROM   Each Alt </a:t>
            </a:r>
          </a:p>
          <a:p>
            <a:pPr marL="0" marR="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4,000 sf x $450-$600 sf = 1,800,000 -$2,400,000 plus </a:t>
            </a:r>
          </a:p>
          <a:p>
            <a:pPr marL="0" marR="0">
              <a:lnSpc>
                <a:spcPct val="115000"/>
              </a:lnSpc>
              <a:spcAft>
                <a:spcPts val="800"/>
              </a:spcAft>
            </a:pPr>
            <a:r>
              <a:rPr lang="en-US" sz="1000" b="1" u="sng" kern="100" dirty="0">
                <a:effectLst/>
                <a:latin typeface="Aptos" panose="020B0004020202020204" pitchFamily="34" charset="0"/>
                <a:ea typeface="Aptos" panose="020B0004020202020204" pitchFamily="34" charset="0"/>
                <a:cs typeface="Times New Roman" panose="02020603050405020304" pitchFamily="18" charset="0"/>
              </a:rPr>
              <a:t>Does not include Costs for Immediate Needs / Site Costs/Permits/A &amp; E </a:t>
            </a:r>
            <a:r>
              <a:rPr lang="en-US" sz="1000" b="1" u="sng" kern="100" dirty="0" err="1">
                <a:effectLst/>
                <a:latin typeface="Aptos" panose="020B0004020202020204" pitchFamily="34" charset="0"/>
                <a:ea typeface="Aptos" panose="020B0004020202020204" pitchFamily="34" charset="0"/>
                <a:cs typeface="Times New Roman" panose="02020603050405020304" pitchFamily="18" charset="0"/>
              </a:rPr>
              <a:t>etc</a:t>
            </a:r>
            <a:endParaRPr lang="en-US" sz="1000" b="1" u="sng"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9029EDE-4756-8C3A-1E88-E547057E981F}"/>
              </a:ext>
            </a:extLst>
          </p:cNvPr>
          <p:cNvSpPr txBox="1"/>
          <p:nvPr/>
        </p:nvSpPr>
        <p:spPr>
          <a:xfrm>
            <a:off x="174523" y="5900043"/>
            <a:ext cx="3664974" cy="713722"/>
          </a:xfrm>
          <a:prstGeom prst="rect">
            <a:avLst/>
          </a:prstGeom>
          <a:solidFill>
            <a:schemeClr val="bg1"/>
          </a:solidFill>
        </p:spPr>
        <p:txBody>
          <a:bodyPr wrap="square">
            <a:spAutoFit/>
          </a:bodyPr>
          <a:lstStyle/>
          <a:p>
            <a:pPr marL="0" marR="0" indent="57150">
              <a:lnSpc>
                <a:spcPct val="115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Base: Emergency Evacuation Center w/showers </a:t>
            </a:r>
          </a:p>
        </p:txBody>
      </p:sp>
      <p:sp>
        <p:nvSpPr>
          <p:cNvPr id="15" name="TextBox 14">
            <a:extLst>
              <a:ext uri="{FF2B5EF4-FFF2-40B4-BE49-F238E27FC236}">
                <a16:creationId xmlns:a16="http://schemas.microsoft.com/office/drawing/2014/main" id="{000CAFC3-E53C-DF07-D9A8-BD3D30D1E6E7}"/>
              </a:ext>
            </a:extLst>
          </p:cNvPr>
          <p:cNvSpPr txBox="1"/>
          <p:nvPr/>
        </p:nvSpPr>
        <p:spPr>
          <a:xfrm>
            <a:off x="4889587" y="2510848"/>
            <a:ext cx="749213" cy="523220"/>
          </a:xfrm>
          <a:prstGeom prst="rect">
            <a:avLst/>
          </a:prstGeom>
          <a:solidFill>
            <a:schemeClr val="bg1">
              <a:alpha val="68000"/>
            </a:schemeClr>
          </a:solidFill>
        </p:spPr>
        <p:txBody>
          <a:bodyPr wrap="square" rtlCol="0">
            <a:spAutoFit/>
          </a:bodyPr>
          <a:lstStyle/>
          <a:p>
            <a:r>
              <a:rPr lang="en-US" sz="1400" dirty="0">
                <a:solidFill>
                  <a:srgbClr val="FF0000"/>
                </a:solidFill>
              </a:rPr>
              <a:t>Alt Fire Station </a:t>
            </a:r>
          </a:p>
        </p:txBody>
      </p:sp>
    </p:spTree>
    <p:extLst>
      <p:ext uri="{BB962C8B-B14F-4D97-AF65-F5344CB8AC3E}">
        <p14:creationId xmlns:p14="http://schemas.microsoft.com/office/powerpoint/2010/main" val="9728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6FF6-5146-CBF7-0EBC-C82D87AF9D8C}"/>
              </a:ext>
            </a:extLst>
          </p:cNvPr>
          <p:cNvSpPr>
            <a:spLocks noGrp="1"/>
          </p:cNvSpPr>
          <p:nvPr>
            <p:ph type="title"/>
          </p:nvPr>
        </p:nvSpPr>
        <p:spPr>
          <a:xfrm>
            <a:off x="1143000" y="685800"/>
            <a:ext cx="7010400" cy="4678204"/>
          </a:xfrm>
        </p:spPr>
        <p:txBody>
          <a:bodyPr/>
          <a:lstStyle/>
          <a:p>
            <a:r>
              <a:rPr lang="en-US" dirty="0"/>
              <a:t>NEXT STEPS –  Things to Consider </a:t>
            </a:r>
            <a:br>
              <a:rPr lang="en-US" dirty="0"/>
            </a:br>
            <a:br>
              <a:rPr lang="en-US" u="none" dirty="0"/>
            </a:br>
            <a:r>
              <a:rPr lang="en-US" u="none" dirty="0"/>
              <a:t>Consider a Phased Approach;  Immediate - Short – Mid – Long Term Master Plan </a:t>
            </a:r>
            <a:br>
              <a:rPr lang="en-US" u="none" dirty="0"/>
            </a:br>
            <a:br>
              <a:rPr lang="en-US" u="none" dirty="0"/>
            </a:br>
            <a:r>
              <a:rPr lang="en-US" u="none" dirty="0"/>
              <a:t>Narrow Down Alternates;  Continue Public Engagement</a:t>
            </a:r>
            <a:br>
              <a:rPr lang="en-US" u="none" dirty="0"/>
            </a:br>
            <a:br>
              <a:rPr lang="en-US" u="none" dirty="0"/>
            </a:br>
            <a:r>
              <a:rPr lang="en-US" u="none" dirty="0"/>
              <a:t>Explore Grant Strategies </a:t>
            </a:r>
            <a:br>
              <a:rPr lang="en-US" u="none" dirty="0"/>
            </a:br>
            <a:br>
              <a:rPr lang="en-US" u="none" dirty="0"/>
            </a:br>
            <a:r>
              <a:rPr lang="en-US" u="none" dirty="0"/>
              <a:t>Engage Civil Engineer/Architect to take a more comprehensive look at preferred schemes,  program needs, land, site, water/wastewater, and other land permitting implications.    </a:t>
            </a:r>
            <a:br>
              <a:rPr lang="en-US" u="none" dirty="0"/>
            </a:br>
            <a:br>
              <a:rPr lang="en-US" u="none" dirty="0"/>
            </a:br>
            <a:r>
              <a:rPr lang="en-US" u="none" dirty="0"/>
              <a:t>Have Building/Soils tested for hazardous materials. </a:t>
            </a:r>
            <a:br>
              <a:rPr lang="en-US" u="none" dirty="0"/>
            </a:br>
            <a:br>
              <a:rPr lang="en-US" u="none" dirty="0"/>
            </a:br>
            <a:br>
              <a:rPr lang="en-US" u="none" dirty="0"/>
            </a:br>
            <a:r>
              <a:rPr lang="en-US" u="none" dirty="0"/>
              <a:t>OTHERS… </a:t>
            </a:r>
            <a:br>
              <a:rPr lang="en-US" dirty="0"/>
            </a:br>
            <a:br>
              <a:rPr lang="en-US" dirty="0"/>
            </a:br>
            <a:br>
              <a:rPr lang="en-US" dirty="0"/>
            </a:br>
            <a:r>
              <a:rPr lang="en-US" dirty="0"/>
              <a:t>END </a:t>
            </a:r>
          </a:p>
        </p:txBody>
      </p:sp>
    </p:spTree>
    <p:extLst>
      <p:ext uri="{BB962C8B-B14F-4D97-AF65-F5344CB8AC3E}">
        <p14:creationId xmlns:p14="http://schemas.microsoft.com/office/powerpoint/2010/main" val="194538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325437"/>
            <a:ext cx="8117205" cy="516255"/>
          </a:xfrm>
          <a:prstGeom prst="rect">
            <a:avLst/>
          </a:prstGeom>
          <a:solidFill>
            <a:srgbClr val="DAE2F3"/>
          </a:solidFill>
        </p:spPr>
        <p:txBody>
          <a:bodyPr vert="horz" wrap="square" lIns="0" tIns="0" rIns="0" bIns="0" rtlCol="0">
            <a:spAutoFit/>
          </a:bodyPr>
          <a:lstStyle/>
          <a:p>
            <a:pPr marL="1114425">
              <a:lnSpc>
                <a:spcPct val="100000"/>
              </a:lnSpc>
            </a:pPr>
            <a:r>
              <a:rPr sz="2800" u="none" spc="-20" dirty="0">
                <a:solidFill>
                  <a:srgbClr val="002F56"/>
                </a:solidFill>
              </a:rPr>
              <a:t>PROJECT </a:t>
            </a:r>
            <a:r>
              <a:rPr sz="2800" u="none" spc="-25" dirty="0">
                <a:solidFill>
                  <a:srgbClr val="002F56"/>
                </a:solidFill>
              </a:rPr>
              <a:t>UNDERSTANDING </a:t>
            </a:r>
            <a:r>
              <a:rPr sz="2800" u="none" spc="-5" dirty="0">
                <a:solidFill>
                  <a:srgbClr val="002F56"/>
                </a:solidFill>
              </a:rPr>
              <a:t>&amp;</a:t>
            </a:r>
            <a:r>
              <a:rPr sz="2800" u="none" spc="100" dirty="0">
                <a:solidFill>
                  <a:srgbClr val="002F56"/>
                </a:solidFill>
              </a:rPr>
              <a:t> </a:t>
            </a:r>
            <a:r>
              <a:rPr sz="2800" u="none" spc="-20" dirty="0">
                <a:solidFill>
                  <a:srgbClr val="002F56"/>
                </a:solidFill>
              </a:rPr>
              <a:t>APPROACH</a:t>
            </a:r>
            <a:endParaRPr sz="2800"/>
          </a:p>
        </p:txBody>
      </p:sp>
      <p:sp>
        <p:nvSpPr>
          <p:cNvPr id="3" name="object 3"/>
          <p:cNvSpPr/>
          <p:nvPr/>
        </p:nvSpPr>
        <p:spPr>
          <a:xfrm>
            <a:off x="244475" y="1109662"/>
            <a:ext cx="8640826" cy="484505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23189" y="1152270"/>
            <a:ext cx="8382634" cy="5330305"/>
          </a:xfrm>
          <a:prstGeom prst="rect">
            <a:avLst/>
          </a:prstGeom>
        </p:spPr>
        <p:txBody>
          <a:bodyPr vert="horz" wrap="square" lIns="0" tIns="13335" rIns="0" bIns="0" rtlCol="0">
            <a:spAutoFit/>
          </a:bodyPr>
          <a:lstStyle/>
          <a:p>
            <a:pPr marL="0" marR="0"/>
            <a:r>
              <a:rPr lang="en-US" sz="1200" b="1" dirty="0">
                <a:solidFill>
                  <a:srgbClr val="000000"/>
                </a:solidFill>
                <a:effectLst/>
                <a:latin typeface="Nanum Brush Script" panose="020B0503020000020004" pitchFamily="2" charset="-127"/>
                <a:ea typeface="Aptos" panose="020B0004020202020204" pitchFamily="34" charset="0"/>
                <a:cs typeface="Aptos" panose="020B0004020202020204" pitchFamily="34" charset="0"/>
              </a:rPr>
              <a:t>1. Town of Windham </a:t>
            </a:r>
            <a:r>
              <a:rPr lang="en-US" sz="1200" b="1" dirty="0">
                <a:solidFill>
                  <a:srgbClr val="000000"/>
                </a:solidFill>
                <a:latin typeface="Nanum Brush Script" panose="020B0503020000020004" pitchFamily="2" charset="-127"/>
                <a:ea typeface="Aptos" panose="020B0004020202020204" pitchFamily="34" charset="0"/>
                <a:cs typeface="Aptos" panose="020B0004020202020204" pitchFamily="34" charset="0"/>
              </a:rPr>
              <a:t>hired </a:t>
            </a:r>
            <a:r>
              <a:rPr lang="en-US" sz="1200" b="1" dirty="0">
                <a:solidFill>
                  <a:srgbClr val="000000"/>
                </a:solidFill>
                <a:effectLst/>
                <a:latin typeface="Nanum Brush Script" panose="020B0503020000020004" pitchFamily="2" charset="-127"/>
                <a:ea typeface="Aptos" panose="020B0004020202020204" pitchFamily="34" charset="0"/>
                <a:cs typeface="Aptos" panose="020B0004020202020204" pitchFamily="34" charset="0"/>
              </a:rPr>
              <a:t>Stevens Associates to perform a feasibility study with rough order of magnitude (ROM) costs as to future options for possible uses for the Windham Elementary School Building.  </a:t>
            </a:r>
          </a:p>
          <a:p>
            <a:pPr marL="0" marR="0"/>
            <a:endParaRPr lang="en-US" sz="1200" b="1" dirty="0">
              <a:solidFill>
                <a:srgbClr val="000000"/>
              </a:solidFill>
              <a:latin typeface="Nanum Brush Script" panose="020B0503020000020004" pitchFamily="2" charset="-127"/>
              <a:ea typeface="Aptos" panose="020B0004020202020204" pitchFamily="34" charset="0"/>
              <a:cs typeface="Aptos" panose="020B0004020202020204" pitchFamily="34" charset="0"/>
            </a:endParaRPr>
          </a:p>
          <a:p>
            <a:pPr marL="0" marR="0"/>
            <a:r>
              <a:rPr lang="en-US" sz="1200" b="1" dirty="0">
                <a:solidFill>
                  <a:srgbClr val="000000"/>
                </a:solidFill>
                <a:effectLst/>
                <a:latin typeface="Nanum Brush Script" panose="020B0503020000020004" pitchFamily="2" charset="-127"/>
                <a:ea typeface="Aptos" panose="020B0004020202020204" pitchFamily="34" charset="0"/>
                <a:cs typeface="Aptos" panose="020B0004020202020204" pitchFamily="34" charset="0"/>
              </a:rPr>
              <a:t>2. The school building may be offered to the town of Windham for $1. This sum is separate from any real estate fees, closing costs, title documents and other costs to the town associated with the acquisition of this piece of real estate. Windham will retain Stevens and Associates to assist in a feasibility study to examine the options.</a:t>
            </a:r>
            <a:endParaRPr lang="en-US" sz="1200" b="1" dirty="0">
              <a:effectLst/>
              <a:latin typeface="Nanum Brush Script" panose="020B0503020000020004" pitchFamily="2" charset="-127"/>
              <a:ea typeface="Aptos" panose="020B0004020202020204" pitchFamily="34" charset="0"/>
              <a:cs typeface="Aptos" panose="020B0004020202020204" pitchFamily="34" charset="0"/>
            </a:endParaRPr>
          </a:p>
          <a:p>
            <a:pPr marL="0" marR="0"/>
            <a:r>
              <a:rPr lang="en-US" sz="1200" b="1" dirty="0">
                <a:solidFill>
                  <a:srgbClr val="000000"/>
                </a:solidFill>
                <a:effectLst/>
                <a:latin typeface="Nanum Brush Script" panose="020B0503020000020004" pitchFamily="2" charset="-127"/>
                <a:ea typeface="Aptos" panose="020B0004020202020204" pitchFamily="34" charset="0"/>
                <a:cs typeface="Aptos" panose="020B0004020202020204" pitchFamily="34" charset="0"/>
              </a:rPr>
              <a:t> </a:t>
            </a:r>
            <a:endParaRPr lang="en-US" sz="1200" b="1" dirty="0">
              <a:effectLst/>
              <a:latin typeface="Nanum Brush Script" panose="020B0503020000020004" pitchFamily="2" charset="-127"/>
              <a:ea typeface="Aptos" panose="020B0004020202020204" pitchFamily="34" charset="0"/>
              <a:cs typeface="Aptos" panose="020B0004020202020204" pitchFamily="34" charset="0"/>
            </a:endParaRPr>
          </a:p>
          <a:p>
            <a:pPr marL="0" marR="0"/>
            <a:r>
              <a:rPr lang="en-US" sz="1200" b="1" dirty="0">
                <a:solidFill>
                  <a:srgbClr val="000000"/>
                </a:solidFill>
                <a:effectLst/>
                <a:latin typeface="Nanum Brush Script" panose="020B0503020000020004" pitchFamily="2" charset="-127"/>
                <a:ea typeface="Aptos" panose="020B0004020202020204" pitchFamily="34" charset="0"/>
                <a:cs typeface="Aptos" panose="020B0004020202020204" pitchFamily="34" charset="0"/>
              </a:rPr>
              <a:t>3. The team will rely on the Facility Condition Assessment prepared for the Vermont Agency of Education -FCA Phase Two last summer.  </a:t>
            </a:r>
            <a:endParaRPr lang="en-US" sz="1200" b="1" dirty="0">
              <a:effectLst/>
              <a:latin typeface="Nanum Brush Script" panose="020B0503020000020004" pitchFamily="2" charset="-127"/>
              <a:ea typeface="Aptos" panose="020B0004020202020204" pitchFamily="34" charset="0"/>
              <a:cs typeface="Aptos" panose="020B0004020202020204" pitchFamily="34" charset="0"/>
            </a:endParaRPr>
          </a:p>
          <a:p>
            <a:pPr marL="0" marR="0"/>
            <a:r>
              <a:rPr lang="en-US" sz="1200" b="1" dirty="0">
                <a:solidFill>
                  <a:srgbClr val="000000"/>
                </a:solidFill>
                <a:effectLst/>
                <a:latin typeface="Nanum Brush Script" panose="020B0503020000020004" pitchFamily="2" charset="-127"/>
                <a:ea typeface="Aptos" panose="020B0004020202020204" pitchFamily="34" charset="0"/>
                <a:cs typeface="Aptos" panose="020B0004020202020204" pitchFamily="34" charset="0"/>
              </a:rPr>
              <a:t> </a:t>
            </a:r>
            <a:endParaRPr lang="en-US" sz="1200" b="1" dirty="0">
              <a:effectLst/>
              <a:latin typeface="Nanum Brush Script" panose="020B0503020000020004" pitchFamily="2" charset="-127"/>
              <a:ea typeface="Aptos" panose="020B0004020202020204" pitchFamily="34" charset="0"/>
              <a:cs typeface="Aptos" panose="020B0004020202020204" pitchFamily="34" charset="0"/>
            </a:endParaRPr>
          </a:p>
          <a:p>
            <a:pPr marL="0" marR="0"/>
            <a:r>
              <a:rPr lang="en-US" sz="1200" b="1" dirty="0">
                <a:solidFill>
                  <a:srgbClr val="000000"/>
                </a:solidFill>
                <a:effectLst/>
                <a:latin typeface="Nanum Brush Script" panose="020B0503020000020004" pitchFamily="2" charset="-127"/>
                <a:ea typeface="Aptos" panose="020B0004020202020204" pitchFamily="34" charset="0"/>
                <a:cs typeface="Aptos" panose="020B0004020202020204" pitchFamily="34" charset="0"/>
              </a:rPr>
              <a:t>4. There will be two information gathering meetings.  </a:t>
            </a:r>
            <a:endParaRPr lang="en-US" sz="1200" b="1" dirty="0">
              <a:effectLst/>
              <a:latin typeface="Nanum Brush Script" panose="020B0503020000020004" pitchFamily="2" charset="-127"/>
              <a:ea typeface="Aptos" panose="020B0004020202020204" pitchFamily="34" charset="0"/>
              <a:cs typeface="Aptos" panose="020B0004020202020204" pitchFamily="34" charset="0"/>
            </a:endParaRPr>
          </a:p>
          <a:p>
            <a:pPr marL="0" marR="0"/>
            <a:r>
              <a:rPr lang="en-US" sz="1200" b="1" dirty="0">
                <a:solidFill>
                  <a:srgbClr val="000000"/>
                </a:solidFill>
                <a:effectLst/>
                <a:latin typeface="Nanum Brush Script" panose="020B0503020000020004" pitchFamily="2" charset="-127"/>
                <a:ea typeface="Aptos" panose="020B0004020202020204" pitchFamily="34" charset="0"/>
                <a:cs typeface="Aptos" panose="020B0004020202020204" pitchFamily="34" charset="0"/>
              </a:rPr>
              <a:t> </a:t>
            </a:r>
            <a:endParaRPr lang="en-US" sz="1200" b="1" dirty="0">
              <a:effectLst/>
              <a:latin typeface="Nanum Brush Script" panose="020B0503020000020004" pitchFamily="2" charset="-127"/>
              <a:ea typeface="Aptos" panose="020B0004020202020204" pitchFamily="34" charset="0"/>
              <a:cs typeface="Aptos" panose="020B0004020202020204" pitchFamily="34" charset="0"/>
            </a:endParaRPr>
          </a:p>
          <a:p>
            <a:pPr marL="0" marR="0"/>
            <a:r>
              <a:rPr lang="en-US" sz="1200" b="1" dirty="0">
                <a:solidFill>
                  <a:srgbClr val="000000"/>
                </a:solidFill>
                <a:effectLst/>
                <a:latin typeface="Nanum Brush Script" panose="020B0503020000020004" pitchFamily="2" charset="-127"/>
                <a:ea typeface="Aptos" panose="020B0004020202020204" pitchFamily="34" charset="0"/>
                <a:cs typeface="Aptos" panose="020B0004020202020204" pitchFamily="34" charset="0"/>
              </a:rPr>
              <a:t>5. A third meting will take place to discuss the findings. The intent is to have the necessary information and ROM costs of options so that the Selectboard can determine whether it is in the highest and best interests of the town to acquire this building.  Costs including deferred maintenance will be taken directly from the Facility Condition Report </a:t>
            </a:r>
            <a:r>
              <a:rPr lang="en-US" sz="1200" b="1" dirty="0" err="1">
                <a:solidFill>
                  <a:srgbClr val="000000"/>
                </a:solidFill>
                <a:effectLst/>
                <a:latin typeface="Nanum Brush Script" panose="020B0503020000020004" pitchFamily="2" charset="-127"/>
                <a:ea typeface="Aptos" panose="020B0004020202020204" pitchFamily="34" charset="0"/>
                <a:cs typeface="Aptos" panose="020B0004020202020204" pitchFamily="34" charset="0"/>
              </a:rPr>
              <a:t>report</a:t>
            </a:r>
            <a:r>
              <a:rPr lang="en-US" sz="1200" b="1" dirty="0">
                <a:solidFill>
                  <a:srgbClr val="000000"/>
                </a:solidFill>
                <a:effectLst/>
                <a:latin typeface="Nanum Brush Script" panose="020B0503020000020004" pitchFamily="2" charset="-127"/>
                <a:ea typeface="Aptos" panose="020B0004020202020204" pitchFamily="34" charset="0"/>
                <a:cs typeface="Aptos" panose="020B0004020202020204" pitchFamily="34" charset="0"/>
              </a:rPr>
              <a:t> and prioritized reuses of the building will be given a ROM ranking with a consideration of low, moderate and high for their undertaking. </a:t>
            </a:r>
            <a:endParaRPr lang="en-US" sz="1200" b="1" dirty="0">
              <a:effectLst/>
              <a:latin typeface="Nanum Brush Script" panose="020B0503020000020004" pitchFamily="2" charset="-127"/>
              <a:ea typeface="Aptos" panose="020B0004020202020204" pitchFamily="34" charset="0"/>
              <a:cs typeface="Aptos" panose="020B0004020202020204" pitchFamily="34" charset="0"/>
            </a:endParaRPr>
          </a:p>
          <a:p>
            <a:pPr marL="0" marR="0"/>
            <a:r>
              <a:rPr lang="en-US" sz="1200" b="1" dirty="0">
                <a:solidFill>
                  <a:srgbClr val="000000"/>
                </a:solidFill>
                <a:effectLst/>
                <a:latin typeface="Nanum Brush Script" panose="020B0503020000020004" pitchFamily="2" charset="-127"/>
                <a:ea typeface="Aptos" panose="020B0004020202020204" pitchFamily="34" charset="0"/>
                <a:cs typeface="Aptos" panose="020B0004020202020204" pitchFamily="34" charset="0"/>
              </a:rPr>
              <a:t> </a:t>
            </a:r>
            <a:endParaRPr lang="en-US" sz="1200" b="1" dirty="0">
              <a:effectLst/>
              <a:latin typeface="Nanum Brush Script" panose="020B0503020000020004" pitchFamily="2" charset="-127"/>
              <a:ea typeface="Aptos" panose="020B0004020202020204" pitchFamily="34" charset="0"/>
              <a:cs typeface="Aptos" panose="020B0004020202020204" pitchFamily="34" charset="0"/>
            </a:endParaRPr>
          </a:p>
          <a:p>
            <a:pPr marL="0" marR="0"/>
            <a:r>
              <a:rPr lang="en-US" sz="1200" b="1" dirty="0">
                <a:solidFill>
                  <a:srgbClr val="000000"/>
                </a:solidFill>
                <a:effectLst/>
                <a:latin typeface="Nanum Brush Script" panose="020B0503020000020004" pitchFamily="2" charset="-127"/>
                <a:ea typeface="Aptos" panose="020B0004020202020204" pitchFamily="34" charset="0"/>
                <a:cs typeface="Aptos" panose="020B0004020202020204" pitchFamily="34" charset="0"/>
              </a:rPr>
              <a:t>6. The study will be completed in February 2025, so that the Selectboard and the Town will have this information before Town Meeting on Tuesday, March 4.   </a:t>
            </a:r>
            <a:endParaRPr lang="en-US" sz="1200" b="1" dirty="0">
              <a:effectLst/>
              <a:latin typeface="Nanum Brush Script" panose="020B0503020000020004" pitchFamily="2" charset="-127"/>
              <a:ea typeface="Aptos" panose="020B0004020202020204" pitchFamily="34" charset="0"/>
              <a:cs typeface="Aptos" panose="020B0004020202020204" pitchFamily="34" charset="0"/>
            </a:endParaRPr>
          </a:p>
          <a:p>
            <a:pPr marL="0" marR="0"/>
            <a:r>
              <a:rPr lang="en-US" sz="1200" b="1" dirty="0">
                <a:solidFill>
                  <a:srgbClr val="000000"/>
                </a:solidFill>
                <a:effectLst/>
                <a:latin typeface="Nanum Brush Script" panose="020B0503020000020004" pitchFamily="2" charset="-127"/>
                <a:ea typeface="Aptos" panose="020B0004020202020204" pitchFamily="34" charset="0"/>
                <a:cs typeface="Aptos" panose="020B0004020202020204" pitchFamily="34" charset="0"/>
              </a:rPr>
              <a:t> </a:t>
            </a:r>
            <a:endParaRPr lang="en-US" sz="1200" b="1" dirty="0">
              <a:effectLst/>
              <a:latin typeface="Nanum Brush Script" panose="020B0503020000020004" pitchFamily="2" charset="-127"/>
              <a:ea typeface="Aptos" panose="020B0004020202020204" pitchFamily="34" charset="0"/>
              <a:cs typeface="Aptos" panose="020B0004020202020204" pitchFamily="34" charset="0"/>
            </a:endParaRPr>
          </a:p>
          <a:p>
            <a:pPr marL="0" marR="0"/>
            <a:r>
              <a:rPr lang="en-US" sz="1200" b="1" dirty="0">
                <a:solidFill>
                  <a:srgbClr val="000000"/>
                </a:solidFill>
                <a:effectLst/>
                <a:latin typeface="Nanum Brush Script" panose="020B0503020000020004" pitchFamily="2" charset="-127"/>
                <a:ea typeface="Aptos" panose="020B0004020202020204" pitchFamily="34" charset="0"/>
                <a:cs typeface="Aptos" panose="020B0004020202020204" pitchFamily="34" charset="0"/>
              </a:rPr>
              <a:t>7. This feasibility study is being funded by a grant received from Vermont Council on Rural Development, revising an earlier proposal for the Municipal Technical Assistance Program. </a:t>
            </a:r>
          </a:p>
          <a:p>
            <a:pPr marL="0" marR="0"/>
            <a:endParaRPr lang="en-US" sz="1200" dirty="0">
              <a:solidFill>
                <a:srgbClr val="000000"/>
              </a:solidFill>
              <a:latin typeface="Nanum Brush Script" panose="020B0503020000020004" pitchFamily="2" charset="-127"/>
              <a:cs typeface="Times New Roman"/>
            </a:endParaRPr>
          </a:p>
          <a:p>
            <a:pPr marL="0" marR="0"/>
            <a:endParaRPr lang="en-US" sz="1200" dirty="0">
              <a:solidFill>
                <a:srgbClr val="000000"/>
              </a:solidFill>
              <a:latin typeface="Nanum Brush Script" panose="020B0503020000020004" pitchFamily="2" charset="-127"/>
              <a:cs typeface="Times New Roman"/>
            </a:endParaRPr>
          </a:p>
          <a:p>
            <a:pPr marL="0" marR="0"/>
            <a:endParaRPr sz="2050" dirty="0">
              <a:latin typeface="Times New Roman"/>
              <a:cs typeface="Times New Roman"/>
            </a:endParaRPr>
          </a:p>
          <a:p>
            <a:pPr marL="109220">
              <a:lnSpc>
                <a:spcPct val="100000"/>
              </a:lnSpc>
            </a:pPr>
            <a:r>
              <a:rPr sz="1600" b="1" spc="-30" dirty="0">
                <a:solidFill>
                  <a:srgbClr val="002F56"/>
                </a:solidFill>
                <a:latin typeface="Calibri"/>
                <a:cs typeface="Calibri"/>
              </a:rPr>
              <a:t>Stevens </a:t>
            </a:r>
            <a:r>
              <a:rPr sz="1600" b="1" spc="-40" dirty="0">
                <a:solidFill>
                  <a:srgbClr val="002F56"/>
                </a:solidFill>
                <a:latin typeface="Calibri"/>
                <a:cs typeface="Calibri"/>
              </a:rPr>
              <a:t>&amp; </a:t>
            </a:r>
            <a:r>
              <a:rPr sz="1600" b="1" spc="-20" dirty="0">
                <a:solidFill>
                  <a:srgbClr val="002F56"/>
                </a:solidFill>
                <a:latin typeface="Calibri"/>
                <a:cs typeface="Calibri"/>
              </a:rPr>
              <a:t>Associates,</a:t>
            </a:r>
            <a:r>
              <a:rPr sz="1600" b="1" spc="70" dirty="0">
                <a:solidFill>
                  <a:srgbClr val="002F56"/>
                </a:solidFill>
                <a:latin typeface="Calibri"/>
                <a:cs typeface="Calibri"/>
              </a:rPr>
              <a:t> </a:t>
            </a:r>
            <a:r>
              <a:rPr sz="1600" b="1" spc="-20" dirty="0">
                <a:solidFill>
                  <a:srgbClr val="002F56"/>
                </a:solidFill>
                <a:latin typeface="Calibri"/>
                <a:cs typeface="Calibri"/>
              </a:rPr>
              <a:t>p.c.</a:t>
            </a:r>
            <a:endParaRPr sz="1600" dirty="0">
              <a:latin typeface="Calibri"/>
              <a:cs typeface="Calibri"/>
            </a:endParaRPr>
          </a:p>
          <a:p>
            <a:pPr marL="109220">
              <a:lnSpc>
                <a:spcPct val="100000"/>
              </a:lnSpc>
              <a:spcBef>
                <a:spcPts val="40"/>
              </a:spcBef>
            </a:pPr>
            <a:r>
              <a:rPr sz="900" b="1" dirty="0">
                <a:solidFill>
                  <a:srgbClr val="4D4D4F"/>
                </a:solidFill>
                <a:latin typeface="Calibri"/>
                <a:cs typeface="Calibri"/>
              </a:rPr>
              <a:t>95 </a:t>
            </a:r>
            <a:r>
              <a:rPr sz="900" b="1" spc="-15" dirty="0">
                <a:solidFill>
                  <a:srgbClr val="4D4D4F"/>
                </a:solidFill>
                <a:latin typeface="Calibri"/>
                <a:cs typeface="Calibri"/>
              </a:rPr>
              <a:t>Main Street, Brattleboro,</a:t>
            </a:r>
            <a:r>
              <a:rPr sz="900" b="1" spc="15" dirty="0">
                <a:solidFill>
                  <a:srgbClr val="4D4D4F"/>
                </a:solidFill>
                <a:latin typeface="Calibri"/>
                <a:cs typeface="Calibri"/>
              </a:rPr>
              <a:t> </a:t>
            </a:r>
            <a:r>
              <a:rPr sz="900" b="1" spc="-15" dirty="0">
                <a:solidFill>
                  <a:srgbClr val="4D4D4F"/>
                </a:solidFill>
                <a:latin typeface="Calibri"/>
                <a:cs typeface="Calibri"/>
              </a:rPr>
              <a:t>Vermont</a:t>
            </a:r>
            <a:endParaRPr sz="9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314632"/>
            <a:ext cx="7696200" cy="520655"/>
          </a:xfrm>
          <a:prstGeom prst="rect">
            <a:avLst/>
          </a:prstGeom>
        </p:spPr>
        <p:txBody>
          <a:bodyPr vert="horz" wrap="square" lIns="0" tIns="12700" rIns="0" bIns="0" rtlCol="0">
            <a:spAutoFit/>
          </a:bodyPr>
          <a:lstStyle/>
          <a:p>
            <a:pPr marL="12700">
              <a:lnSpc>
                <a:spcPct val="100000"/>
              </a:lnSpc>
              <a:spcBef>
                <a:spcPts val="100"/>
              </a:spcBef>
            </a:pPr>
            <a:r>
              <a:rPr lang="en-US" sz="3300" u="none" spc="-20" dirty="0">
                <a:solidFill>
                  <a:srgbClr val="000000"/>
                </a:solidFill>
                <a:latin typeface="Calibri Light"/>
                <a:cs typeface="Calibri Light"/>
              </a:rPr>
              <a:t>POPULATION AND DEMOGRAPHICS   ( 2023)   </a:t>
            </a:r>
            <a:endParaRPr sz="3300" dirty="0">
              <a:latin typeface="Calibri Light"/>
              <a:cs typeface="Calibri Light"/>
            </a:endParaRPr>
          </a:p>
        </p:txBody>
      </p:sp>
      <p:pic>
        <p:nvPicPr>
          <p:cNvPr id="4" name="Picture 3">
            <a:extLst>
              <a:ext uri="{FF2B5EF4-FFF2-40B4-BE49-F238E27FC236}">
                <a16:creationId xmlns:a16="http://schemas.microsoft.com/office/drawing/2014/main" id="{CC0CBFAC-0530-C666-2474-CBA918AE3303}"/>
              </a:ext>
            </a:extLst>
          </p:cNvPr>
          <p:cNvPicPr>
            <a:picLocks noChangeAspect="1"/>
          </p:cNvPicPr>
          <p:nvPr/>
        </p:nvPicPr>
        <p:blipFill>
          <a:blip r:embed="rId2"/>
          <a:stretch>
            <a:fillRect/>
          </a:stretch>
        </p:blipFill>
        <p:spPr>
          <a:xfrm>
            <a:off x="304800" y="1263848"/>
            <a:ext cx="3886200" cy="1786398"/>
          </a:xfrm>
          <a:prstGeom prst="rect">
            <a:avLst/>
          </a:prstGeom>
        </p:spPr>
      </p:pic>
      <p:pic>
        <p:nvPicPr>
          <p:cNvPr id="6" name="Picture 5">
            <a:extLst>
              <a:ext uri="{FF2B5EF4-FFF2-40B4-BE49-F238E27FC236}">
                <a16:creationId xmlns:a16="http://schemas.microsoft.com/office/drawing/2014/main" id="{76791185-4081-05F7-5426-5CE0402A24B3}"/>
              </a:ext>
            </a:extLst>
          </p:cNvPr>
          <p:cNvPicPr>
            <a:picLocks noChangeAspect="1"/>
          </p:cNvPicPr>
          <p:nvPr/>
        </p:nvPicPr>
        <p:blipFill>
          <a:blip r:embed="rId3"/>
          <a:stretch>
            <a:fillRect/>
          </a:stretch>
        </p:blipFill>
        <p:spPr>
          <a:xfrm>
            <a:off x="190500" y="3200400"/>
            <a:ext cx="8763000" cy="1805709"/>
          </a:xfrm>
          <a:prstGeom prst="rect">
            <a:avLst/>
          </a:prstGeom>
        </p:spPr>
      </p:pic>
      <p:pic>
        <p:nvPicPr>
          <p:cNvPr id="10" name="Picture 9">
            <a:extLst>
              <a:ext uri="{FF2B5EF4-FFF2-40B4-BE49-F238E27FC236}">
                <a16:creationId xmlns:a16="http://schemas.microsoft.com/office/drawing/2014/main" id="{96AF4764-017B-0A27-C1CF-4373FC3F22E3}"/>
              </a:ext>
            </a:extLst>
          </p:cNvPr>
          <p:cNvPicPr>
            <a:picLocks noChangeAspect="1"/>
          </p:cNvPicPr>
          <p:nvPr/>
        </p:nvPicPr>
        <p:blipFill>
          <a:blip r:embed="rId4"/>
          <a:stretch>
            <a:fillRect/>
          </a:stretch>
        </p:blipFill>
        <p:spPr>
          <a:xfrm>
            <a:off x="204241" y="5105400"/>
            <a:ext cx="8501393" cy="1590369"/>
          </a:xfrm>
          <a:prstGeom prst="rect">
            <a:avLst/>
          </a:prstGeom>
        </p:spPr>
      </p:pic>
      <p:pic>
        <p:nvPicPr>
          <p:cNvPr id="12" name="Picture 11">
            <a:extLst>
              <a:ext uri="{FF2B5EF4-FFF2-40B4-BE49-F238E27FC236}">
                <a16:creationId xmlns:a16="http://schemas.microsoft.com/office/drawing/2014/main" id="{FFDC0A89-1DF6-E915-4D4F-0A5040C9CB20}"/>
              </a:ext>
            </a:extLst>
          </p:cNvPr>
          <p:cNvPicPr>
            <a:picLocks noChangeAspect="1"/>
          </p:cNvPicPr>
          <p:nvPr/>
        </p:nvPicPr>
        <p:blipFill>
          <a:blip r:embed="rId5"/>
          <a:stretch>
            <a:fillRect/>
          </a:stretch>
        </p:blipFill>
        <p:spPr>
          <a:xfrm>
            <a:off x="274820" y="761718"/>
            <a:ext cx="8839200" cy="428625"/>
          </a:xfrm>
          <a:prstGeom prst="rect">
            <a:avLst/>
          </a:prstGeom>
        </p:spPr>
      </p:pic>
    </p:spTree>
    <p:extLst>
      <p:ext uri="{BB962C8B-B14F-4D97-AF65-F5344CB8AC3E}">
        <p14:creationId xmlns:p14="http://schemas.microsoft.com/office/powerpoint/2010/main" val="67841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42E3D-69A8-E9C1-91B2-140BC72FDC5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66FD7C8-85F5-FCF2-DED4-251A5F864324}"/>
              </a:ext>
            </a:extLst>
          </p:cNvPr>
          <p:cNvSpPr txBox="1">
            <a:spLocks noGrp="1"/>
          </p:cNvSpPr>
          <p:nvPr>
            <p:ph type="title"/>
          </p:nvPr>
        </p:nvSpPr>
        <p:spPr>
          <a:xfrm>
            <a:off x="533400" y="314632"/>
            <a:ext cx="4572635" cy="528320"/>
          </a:xfrm>
          <a:prstGeom prst="rect">
            <a:avLst/>
          </a:prstGeom>
        </p:spPr>
        <p:txBody>
          <a:bodyPr vert="horz" wrap="square" lIns="0" tIns="12700" rIns="0" bIns="0" rtlCol="0">
            <a:spAutoFit/>
          </a:bodyPr>
          <a:lstStyle/>
          <a:p>
            <a:pPr marL="12700">
              <a:lnSpc>
                <a:spcPct val="100000"/>
              </a:lnSpc>
              <a:spcBef>
                <a:spcPts val="100"/>
              </a:spcBef>
            </a:pPr>
            <a:r>
              <a:rPr lang="en-US" sz="3300" u="none" spc="-20" dirty="0">
                <a:solidFill>
                  <a:srgbClr val="000000"/>
                </a:solidFill>
                <a:latin typeface="Calibri Light"/>
                <a:cs typeface="Calibri Light"/>
              </a:rPr>
              <a:t>HOUSING &amp; HOUSHOLDS   </a:t>
            </a:r>
            <a:endParaRPr sz="3300" dirty="0">
              <a:latin typeface="Calibri Light"/>
              <a:cs typeface="Calibri Light"/>
            </a:endParaRPr>
          </a:p>
        </p:txBody>
      </p:sp>
      <p:pic>
        <p:nvPicPr>
          <p:cNvPr id="5" name="Picture 4">
            <a:extLst>
              <a:ext uri="{FF2B5EF4-FFF2-40B4-BE49-F238E27FC236}">
                <a16:creationId xmlns:a16="http://schemas.microsoft.com/office/drawing/2014/main" id="{32C7E2A8-8E58-E500-1CB4-53D999BCE7B9}"/>
              </a:ext>
            </a:extLst>
          </p:cNvPr>
          <p:cNvPicPr>
            <a:picLocks noChangeAspect="1"/>
          </p:cNvPicPr>
          <p:nvPr/>
        </p:nvPicPr>
        <p:blipFill>
          <a:blip r:embed="rId2"/>
          <a:stretch>
            <a:fillRect/>
          </a:stretch>
        </p:blipFill>
        <p:spPr>
          <a:xfrm>
            <a:off x="533400" y="860158"/>
            <a:ext cx="7543800" cy="3380933"/>
          </a:xfrm>
          <a:prstGeom prst="rect">
            <a:avLst/>
          </a:prstGeom>
        </p:spPr>
      </p:pic>
      <p:pic>
        <p:nvPicPr>
          <p:cNvPr id="9" name="Picture 8">
            <a:extLst>
              <a:ext uri="{FF2B5EF4-FFF2-40B4-BE49-F238E27FC236}">
                <a16:creationId xmlns:a16="http://schemas.microsoft.com/office/drawing/2014/main" id="{DA754DBA-A548-6C14-EAD4-0333AB17E6A2}"/>
              </a:ext>
            </a:extLst>
          </p:cNvPr>
          <p:cNvPicPr>
            <a:picLocks noChangeAspect="1"/>
          </p:cNvPicPr>
          <p:nvPr/>
        </p:nvPicPr>
        <p:blipFill>
          <a:blip r:embed="rId3"/>
          <a:stretch>
            <a:fillRect/>
          </a:stretch>
        </p:blipFill>
        <p:spPr>
          <a:xfrm>
            <a:off x="570270" y="4452529"/>
            <a:ext cx="7487265" cy="2090839"/>
          </a:xfrm>
          <a:prstGeom prst="rect">
            <a:avLst/>
          </a:prstGeom>
        </p:spPr>
      </p:pic>
    </p:spTree>
    <p:extLst>
      <p:ext uri="{BB962C8B-B14F-4D97-AF65-F5344CB8AC3E}">
        <p14:creationId xmlns:p14="http://schemas.microsoft.com/office/powerpoint/2010/main" val="148512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9743B9-F1F3-327E-3DA9-9492F80B2940}"/>
              </a:ext>
            </a:extLst>
          </p:cNvPr>
          <p:cNvPicPr>
            <a:picLocks noChangeAspect="1"/>
          </p:cNvPicPr>
          <p:nvPr/>
        </p:nvPicPr>
        <p:blipFill>
          <a:blip r:embed="rId2"/>
          <a:stretch>
            <a:fillRect/>
          </a:stretch>
        </p:blipFill>
        <p:spPr>
          <a:xfrm>
            <a:off x="152400" y="0"/>
            <a:ext cx="6013419" cy="6858000"/>
          </a:xfrm>
          <a:prstGeom prst="rect">
            <a:avLst/>
          </a:prstGeom>
        </p:spPr>
      </p:pic>
    </p:spTree>
    <p:extLst>
      <p:ext uri="{BB962C8B-B14F-4D97-AF65-F5344CB8AC3E}">
        <p14:creationId xmlns:p14="http://schemas.microsoft.com/office/powerpoint/2010/main" val="2346537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AFD110-2463-DF5E-A2DD-B8CACA264777}"/>
              </a:ext>
            </a:extLst>
          </p:cNvPr>
          <p:cNvPicPr>
            <a:picLocks noChangeAspect="1"/>
          </p:cNvPicPr>
          <p:nvPr/>
        </p:nvPicPr>
        <p:blipFill>
          <a:blip r:embed="rId2"/>
          <a:stretch>
            <a:fillRect/>
          </a:stretch>
        </p:blipFill>
        <p:spPr>
          <a:xfrm rot="5400000">
            <a:off x="2166837" y="-1140140"/>
            <a:ext cx="4810326" cy="8614607"/>
          </a:xfrm>
          <a:prstGeom prst="rect">
            <a:avLst/>
          </a:prstGeom>
        </p:spPr>
      </p:pic>
    </p:spTree>
    <p:extLst>
      <p:ext uri="{BB962C8B-B14F-4D97-AF65-F5344CB8AC3E}">
        <p14:creationId xmlns:p14="http://schemas.microsoft.com/office/powerpoint/2010/main" val="82915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5566028" y="3404361"/>
            <a:ext cx="11620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7</a:t>
            </a:r>
            <a:endParaRPr sz="1400">
              <a:latin typeface="Calibri"/>
              <a:cs typeface="Calibri"/>
            </a:endParaRPr>
          </a:p>
        </p:txBody>
      </p:sp>
      <p:sp>
        <p:nvSpPr>
          <p:cNvPr id="5" name="object 5"/>
          <p:cNvSpPr txBox="1"/>
          <p:nvPr/>
        </p:nvSpPr>
        <p:spPr>
          <a:xfrm>
            <a:off x="4346575" y="3404361"/>
            <a:ext cx="205740"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14</a:t>
            </a:r>
            <a:endParaRPr sz="1400">
              <a:latin typeface="Calibri"/>
              <a:cs typeface="Calibri"/>
            </a:endParaRPr>
          </a:p>
        </p:txBody>
      </p:sp>
      <p:sp>
        <p:nvSpPr>
          <p:cNvPr id="6" name="object 6"/>
          <p:cNvSpPr txBox="1"/>
          <p:nvPr/>
        </p:nvSpPr>
        <p:spPr>
          <a:xfrm>
            <a:off x="3255645" y="3404361"/>
            <a:ext cx="20637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15</a:t>
            </a:r>
            <a:endParaRPr sz="1400">
              <a:latin typeface="Calibri"/>
              <a:cs typeface="Calibri"/>
            </a:endParaRPr>
          </a:p>
        </p:txBody>
      </p:sp>
      <p:sp>
        <p:nvSpPr>
          <p:cNvPr id="10" name="object 10"/>
          <p:cNvSpPr/>
          <p:nvPr/>
        </p:nvSpPr>
        <p:spPr>
          <a:xfrm>
            <a:off x="617537" y="5937250"/>
            <a:ext cx="668337" cy="668337"/>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2501264" y="3982592"/>
            <a:ext cx="2846070" cy="280670"/>
          </a:xfrm>
          <a:prstGeom prst="rect">
            <a:avLst/>
          </a:prstGeom>
          <a:solidFill>
            <a:srgbClr val="FFFF00"/>
          </a:solidFill>
        </p:spPr>
        <p:txBody>
          <a:bodyPr vert="horz" wrap="square" lIns="0" tIns="0" rIns="0" bIns="0" rtlCol="0">
            <a:spAutoFit/>
          </a:bodyPr>
          <a:lstStyle/>
          <a:p>
            <a:pPr>
              <a:lnSpc>
                <a:spcPts val="2095"/>
              </a:lnSpc>
            </a:pPr>
            <a:r>
              <a:rPr sz="1800" spc="-10" dirty="0">
                <a:latin typeface="Calibri"/>
                <a:cs typeface="Calibri"/>
              </a:rPr>
              <a:t>Current </a:t>
            </a:r>
            <a:r>
              <a:rPr sz="1800" spc="-5" dirty="0">
                <a:latin typeface="Calibri"/>
                <a:cs typeface="Calibri"/>
              </a:rPr>
              <a:t>Student </a:t>
            </a:r>
            <a:r>
              <a:rPr sz="1800" spc="-10" dirty="0">
                <a:latin typeface="Calibri"/>
                <a:cs typeface="Calibri"/>
              </a:rPr>
              <a:t>Population</a:t>
            </a:r>
            <a:r>
              <a:rPr sz="1800" spc="25" dirty="0">
                <a:latin typeface="Calibri"/>
                <a:cs typeface="Calibri"/>
              </a:rPr>
              <a:t> </a:t>
            </a:r>
            <a:r>
              <a:rPr sz="1800" dirty="0">
                <a:latin typeface="Calibri"/>
                <a:cs typeface="Calibri"/>
              </a:rPr>
              <a:t>79</a:t>
            </a:r>
            <a:endParaRPr sz="1800">
              <a:latin typeface="Calibri"/>
              <a:cs typeface="Calibri"/>
            </a:endParaRPr>
          </a:p>
        </p:txBody>
      </p:sp>
      <p:sp>
        <p:nvSpPr>
          <p:cNvPr id="12" name="object 12"/>
          <p:cNvSpPr txBox="1"/>
          <p:nvPr/>
        </p:nvSpPr>
        <p:spPr>
          <a:xfrm>
            <a:off x="2501264" y="4531233"/>
            <a:ext cx="3661410" cy="280670"/>
          </a:xfrm>
          <a:prstGeom prst="rect">
            <a:avLst/>
          </a:prstGeom>
          <a:solidFill>
            <a:srgbClr val="FFFF00"/>
          </a:solidFill>
        </p:spPr>
        <p:txBody>
          <a:bodyPr vert="horz" wrap="square" lIns="0" tIns="0" rIns="0" bIns="0" rtlCol="0">
            <a:spAutoFit/>
          </a:bodyPr>
          <a:lstStyle/>
          <a:p>
            <a:pPr>
              <a:lnSpc>
                <a:spcPts val="2095"/>
              </a:lnSpc>
            </a:pPr>
            <a:r>
              <a:rPr sz="1800" spc="-40" dirty="0">
                <a:latin typeface="Calibri"/>
                <a:cs typeface="Calibri"/>
              </a:rPr>
              <a:t>Total </a:t>
            </a:r>
            <a:r>
              <a:rPr sz="1800" dirty="0">
                <a:latin typeface="Calibri"/>
                <a:cs typeface="Calibri"/>
              </a:rPr>
              <a:t>5 yr </a:t>
            </a:r>
            <a:r>
              <a:rPr sz="1800" spc="-10" dirty="0">
                <a:latin typeface="Calibri"/>
                <a:cs typeface="Calibri"/>
              </a:rPr>
              <a:t>Projection </a:t>
            </a:r>
            <a:r>
              <a:rPr sz="1800" dirty="0">
                <a:latin typeface="Calibri"/>
                <a:cs typeface="Calibri"/>
              </a:rPr>
              <a:t>K-5 = 169</a:t>
            </a:r>
            <a:r>
              <a:rPr sz="1800" spc="15" dirty="0">
                <a:latin typeface="Calibri"/>
                <a:cs typeface="Calibri"/>
              </a:rPr>
              <a:t> </a:t>
            </a:r>
            <a:r>
              <a:rPr sz="1800" spc="-5" dirty="0">
                <a:latin typeface="Calibri"/>
                <a:cs typeface="Calibri"/>
              </a:rPr>
              <a:t>Students</a:t>
            </a:r>
            <a:endParaRPr sz="1800" dirty="0">
              <a:latin typeface="Calibri"/>
              <a:cs typeface="Calibri"/>
            </a:endParaRPr>
          </a:p>
        </p:txBody>
      </p:sp>
      <p:pic>
        <p:nvPicPr>
          <p:cNvPr id="16" name="Picture 15">
            <a:extLst>
              <a:ext uri="{FF2B5EF4-FFF2-40B4-BE49-F238E27FC236}">
                <a16:creationId xmlns:a16="http://schemas.microsoft.com/office/drawing/2014/main" id="{A010253B-A3CC-9D2D-39A2-76A6482DED0C}"/>
              </a:ext>
            </a:extLst>
          </p:cNvPr>
          <p:cNvPicPr>
            <a:picLocks noChangeAspect="1"/>
          </p:cNvPicPr>
          <p:nvPr/>
        </p:nvPicPr>
        <p:blipFill>
          <a:blip r:embed="rId3"/>
          <a:stretch>
            <a:fillRect/>
          </a:stretch>
        </p:blipFill>
        <p:spPr>
          <a:xfrm>
            <a:off x="381000" y="348737"/>
            <a:ext cx="8658066" cy="5779266"/>
          </a:xfrm>
          <a:prstGeom prst="rect">
            <a:avLst/>
          </a:prstGeom>
        </p:spPr>
      </p:pic>
      <p:pic>
        <p:nvPicPr>
          <p:cNvPr id="18" name="Picture 17">
            <a:extLst>
              <a:ext uri="{FF2B5EF4-FFF2-40B4-BE49-F238E27FC236}">
                <a16:creationId xmlns:a16="http://schemas.microsoft.com/office/drawing/2014/main" id="{9E11E92F-6942-6E3A-E117-0BD56E28EE5C}"/>
              </a:ext>
            </a:extLst>
          </p:cNvPr>
          <p:cNvPicPr>
            <a:picLocks noChangeAspect="1"/>
          </p:cNvPicPr>
          <p:nvPr/>
        </p:nvPicPr>
        <p:blipFill>
          <a:blip r:embed="rId4"/>
          <a:stretch>
            <a:fillRect/>
          </a:stretch>
        </p:blipFill>
        <p:spPr>
          <a:xfrm>
            <a:off x="3462020" y="3783210"/>
            <a:ext cx="2991161" cy="397559"/>
          </a:xfrm>
          <a:prstGeom prst="rect">
            <a:avLst/>
          </a:prstGeom>
        </p:spPr>
      </p:pic>
      <p:pic>
        <p:nvPicPr>
          <p:cNvPr id="20" name="Picture 19">
            <a:extLst>
              <a:ext uri="{FF2B5EF4-FFF2-40B4-BE49-F238E27FC236}">
                <a16:creationId xmlns:a16="http://schemas.microsoft.com/office/drawing/2014/main" id="{A21E0B5B-9CA8-08DE-7843-5E549D1847FC}"/>
              </a:ext>
            </a:extLst>
          </p:cNvPr>
          <p:cNvPicPr>
            <a:picLocks noChangeAspect="1"/>
          </p:cNvPicPr>
          <p:nvPr/>
        </p:nvPicPr>
        <p:blipFill>
          <a:blip r:embed="rId5"/>
          <a:stretch>
            <a:fillRect/>
          </a:stretch>
        </p:blipFill>
        <p:spPr>
          <a:xfrm>
            <a:off x="3735323" y="3227880"/>
            <a:ext cx="3661410" cy="473590"/>
          </a:xfrm>
          <a:prstGeom prst="rect">
            <a:avLst/>
          </a:prstGeom>
        </p:spPr>
      </p:pic>
      <p:sp>
        <p:nvSpPr>
          <p:cNvPr id="21" name="object 14">
            <a:extLst>
              <a:ext uri="{FF2B5EF4-FFF2-40B4-BE49-F238E27FC236}">
                <a16:creationId xmlns:a16="http://schemas.microsoft.com/office/drawing/2014/main" id="{5FFF61AD-9B02-9173-8A97-A582B79CF833}"/>
              </a:ext>
            </a:extLst>
          </p:cNvPr>
          <p:cNvSpPr txBox="1"/>
          <p:nvPr/>
        </p:nvSpPr>
        <p:spPr>
          <a:xfrm>
            <a:off x="4422406" y="6106103"/>
            <a:ext cx="4950194" cy="579646"/>
          </a:xfrm>
          <a:prstGeom prst="rect">
            <a:avLst/>
          </a:prstGeom>
        </p:spPr>
        <p:txBody>
          <a:bodyPr vert="horz" wrap="square" lIns="0" tIns="12700" rIns="0" bIns="0" rtlCol="0">
            <a:spAutoFit/>
          </a:bodyPr>
          <a:lstStyle/>
          <a:p>
            <a:pPr marL="12700">
              <a:lnSpc>
                <a:spcPct val="100000"/>
              </a:lnSpc>
              <a:spcBef>
                <a:spcPts val="100"/>
              </a:spcBef>
            </a:pPr>
            <a:r>
              <a:rPr lang="en-US" sz="1800" b="0" spc="-10" dirty="0">
                <a:latin typeface="Corbel Light"/>
                <a:cs typeface="Corbel Light"/>
              </a:rPr>
              <a:t>WATER , SEPTIC &amp; SEWER   </a:t>
            </a:r>
          </a:p>
          <a:p>
            <a:pPr marL="12700">
              <a:lnSpc>
                <a:spcPct val="100000"/>
              </a:lnSpc>
              <a:spcBef>
                <a:spcPts val="100"/>
              </a:spcBef>
            </a:pPr>
            <a:r>
              <a:rPr lang="en-US" sz="1800" b="0" spc="-10" dirty="0">
                <a:latin typeface="Corbel Light"/>
                <a:cs typeface="Corbel Light"/>
              </a:rPr>
              <a:t>Current Capacity – 44  </a:t>
            </a:r>
            <a:r>
              <a:rPr lang="en-US" sz="1800" b="0" spc="-5" dirty="0">
                <a:latin typeface="Corbel Light"/>
                <a:cs typeface="Corbel Light"/>
              </a:rPr>
              <a:t> </a:t>
            </a:r>
            <a:endParaRPr sz="1800" dirty="0">
              <a:latin typeface="Corbel Light"/>
              <a:cs typeface="Corbel Light"/>
            </a:endParaRPr>
          </a:p>
        </p:txBody>
      </p:sp>
      <p:sp>
        <p:nvSpPr>
          <p:cNvPr id="22" name="Rectangle 21">
            <a:extLst>
              <a:ext uri="{FF2B5EF4-FFF2-40B4-BE49-F238E27FC236}">
                <a16:creationId xmlns:a16="http://schemas.microsoft.com/office/drawing/2014/main" id="{488EBFDD-8E2D-4A8B-E11F-7488DA042C64}"/>
              </a:ext>
            </a:extLst>
          </p:cNvPr>
          <p:cNvSpPr/>
          <p:nvPr/>
        </p:nvSpPr>
        <p:spPr>
          <a:xfrm rot="21048413">
            <a:off x="2724792" y="2511060"/>
            <a:ext cx="574342" cy="455029"/>
          </a:xfrm>
          <a:prstGeom prst="rect">
            <a:avLst/>
          </a:prstGeom>
          <a:solidFill>
            <a:schemeClr val="accent2">
              <a:lumMod val="60000"/>
              <a:lumOff val="40000"/>
              <a:alpha val="4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45A2BE0-BBAE-DAA8-F25E-5A382FB28C5C}"/>
              </a:ext>
            </a:extLst>
          </p:cNvPr>
          <p:cNvSpPr/>
          <p:nvPr/>
        </p:nvSpPr>
        <p:spPr>
          <a:xfrm rot="21048413">
            <a:off x="2225277" y="4828253"/>
            <a:ext cx="209095" cy="1021147"/>
          </a:xfrm>
          <a:prstGeom prst="rect">
            <a:avLst/>
          </a:prstGeom>
          <a:solidFill>
            <a:schemeClr val="accent6">
              <a:lumMod val="75000"/>
              <a:alpha val="4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B6614A-BE52-0B4B-97AB-3E8D3B867132}"/>
              </a:ext>
            </a:extLst>
          </p:cNvPr>
          <p:cNvSpPr/>
          <p:nvPr/>
        </p:nvSpPr>
        <p:spPr>
          <a:xfrm rot="21048413">
            <a:off x="2407732" y="4338696"/>
            <a:ext cx="403987" cy="1464578"/>
          </a:xfrm>
          <a:prstGeom prst="rect">
            <a:avLst/>
          </a:prstGeom>
          <a:solidFill>
            <a:schemeClr val="accent6">
              <a:lumMod val="75000"/>
              <a:alpha val="4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C032AC8-813E-4710-53E3-17FF8F99F70E}"/>
              </a:ext>
            </a:extLst>
          </p:cNvPr>
          <p:cNvSpPr txBox="1"/>
          <p:nvPr/>
        </p:nvSpPr>
        <p:spPr>
          <a:xfrm>
            <a:off x="5764708" y="216324"/>
            <a:ext cx="3015498" cy="1615827"/>
          </a:xfrm>
          <a:prstGeom prst="rect">
            <a:avLst/>
          </a:prstGeom>
          <a:solidFill>
            <a:schemeClr val="bg1"/>
          </a:solidFill>
          <a:ln>
            <a:solidFill>
              <a:schemeClr val="accent1">
                <a:shade val="15000"/>
              </a:schemeClr>
            </a:solidFill>
          </a:ln>
          <a:effectLst>
            <a:outerShdw blurRad="50800" dist="50800" dir="5400000" algn="ctr" rotWithShape="0">
              <a:schemeClr val="accent4">
                <a:lumMod val="50000"/>
              </a:schemeClr>
            </a:outerShdw>
          </a:effectLst>
        </p:spPr>
        <p:txBody>
          <a:bodyPr wrap="square" rtlCol="0">
            <a:spAutoFit/>
          </a:bodyPr>
          <a:lstStyle/>
          <a:p>
            <a:r>
              <a:rPr lang="en-US" sz="1100" dirty="0"/>
              <a:t>NOTE: A Permit Discovery Effort will be needed and is beyond the scope of this study:  </a:t>
            </a:r>
          </a:p>
          <a:p>
            <a:endParaRPr lang="en-US" sz="1100" dirty="0"/>
          </a:p>
          <a:p>
            <a:pPr lvl="1"/>
            <a:r>
              <a:rPr lang="en-US" sz="1100" dirty="0"/>
              <a:t>ACT 250 ( have? Or not?) </a:t>
            </a:r>
          </a:p>
          <a:p>
            <a:pPr lvl="1"/>
            <a:r>
              <a:rPr lang="en-US" sz="1100" dirty="0"/>
              <a:t>WW Permit</a:t>
            </a:r>
          </a:p>
          <a:p>
            <a:pPr lvl="1"/>
            <a:r>
              <a:rPr lang="en-US" sz="1100" dirty="0"/>
              <a:t>Storm Discharge Permit</a:t>
            </a:r>
          </a:p>
          <a:p>
            <a:pPr lvl="1"/>
            <a:r>
              <a:rPr lang="en-US" sz="1100" dirty="0"/>
              <a:t>Wetlands Permit </a:t>
            </a:r>
          </a:p>
          <a:p>
            <a:pPr lvl="1"/>
            <a:r>
              <a:rPr lang="en-US" sz="1100" dirty="0"/>
              <a:t>Water System Permit to Operate </a:t>
            </a:r>
          </a:p>
          <a:p>
            <a:pPr lvl="1"/>
            <a:r>
              <a:rPr lang="en-US" sz="1100" dirty="0"/>
              <a:t>Others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385916"/>
            <a:ext cx="7315200" cy="520655"/>
          </a:xfrm>
          <a:prstGeom prst="rect">
            <a:avLst/>
          </a:prstGeom>
        </p:spPr>
        <p:txBody>
          <a:bodyPr vert="horz" wrap="square" lIns="0" tIns="12700" rIns="0" bIns="0" rtlCol="0">
            <a:spAutoFit/>
          </a:bodyPr>
          <a:lstStyle/>
          <a:p>
            <a:pPr marL="12700">
              <a:lnSpc>
                <a:spcPct val="100000"/>
              </a:lnSpc>
              <a:spcBef>
                <a:spcPts val="100"/>
              </a:spcBef>
            </a:pPr>
            <a:r>
              <a:rPr sz="3300" b="0" u="none" spc="-30" dirty="0">
                <a:solidFill>
                  <a:srgbClr val="000000"/>
                </a:solidFill>
                <a:latin typeface="Calibri Light"/>
                <a:cs typeface="Calibri Light"/>
              </a:rPr>
              <a:t>FACILITY </a:t>
            </a:r>
            <a:r>
              <a:rPr sz="3300" b="0" u="none" spc="-5" dirty="0">
                <a:solidFill>
                  <a:srgbClr val="000000"/>
                </a:solidFill>
                <a:latin typeface="Calibri Light"/>
                <a:cs typeface="Calibri Light"/>
              </a:rPr>
              <a:t>CONDITION </a:t>
            </a:r>
            <a:r>
              <a:rPr lang="en-US" sz="3300" u="none" spc="-5" dirty="0">
                <a:solidFill>
                  <a:srgbClr val="000000"/>
                </a:solidFill>
                <a:latin typeface="Calibri Light"/>
                <a:cs typeface="Calibri Light"/>
              </a:rPr>
              <a:t>ASSESSMENT</a:t>
            </a:r>
            <a:endParaRPr sz="3300" dirty="0">
              <a:latin typeface="Calibri Light"/>
              <a:cs typeface="Calibri Light"/>
            </a:endParaRPr>
          </a:p>
        </p:txBody>
      </p:sp>
      <p:pic>
        <p:nvPicPr>
          <p:cNvPr id="4" name="Picture 3">
            <a:extLst>
              <a:ext uri="{FF2B5EF4-FFF2-40B4-BE49-F238E27FC236}">
                <a16:creationId xmlns:a16="http://schemas.microsoft.com/office/drawing/2014/main" id="{DD49BA7D-70FF-6B85-22D9-07C536941F85}"/>
              </a:ext>
            </a:extLst>
          </p:cNvPr>
          <p:cNvPicPr>
            <a:picLocks noChangeAspect="1"/>
          </p:cNvPicPr>
          <p:nvPr/>
        </p:nvPicPr>
        <p:blipFill>
          <a:blip r:embed="rId3"/>
          <a:stretch>
            <a:fillRect/>
          </a:stretch>
        </p:blipFill>
        <p:spPr>
          <a:xfrm>
            <a:off x="1219200" y="1138084"/>
            <a:ext cx="4396644" cy="5334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528</TotalTime>
  <Words>1796</Words>
  <Application>Microsoft Office PowerPoint</Application>
  <PresentationFormat>On-screen Show (4:3)</PresentationFormat>
  <Paragraphs>321</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Nanum Brush Script</vt:lpstr>
      <vt:lpstr>Aptos</vt:lpstr>
      <vt:lpstr>Arial</vt:lpstr>
      <vt:lpstr>Calibri</vt:lpstr>
      <vt:lpstr>Calibri Light</vt:lpstr>
      <vt:lpstr>Corbel Light</vt:lpstr>
      <vt:lpstr>Courier New</vt:lpstr>
      <vt:lpstr>Times New Roman</vt:lpstr>
      <vt:lpstr>Office Theme</vt:lpstr>
      <vt:lpstr>Windham Elementary School Re-Purpose Study</vt:lpstr>
      <vt:lpstr>3rd Meeting Agenda</vt:lpstr>
      <vt:lpstr>PROJECT UNDERSTANDING &amp; APPROACH</vt:lpstr>
      <vt:lpstr>POPULATION AND DEMOGRAPHICS   ( 2023)   </vt:lpstr>
      <vt:lpstr>HOUSING &amp; HOUSHOLDS   </vt:lpstr>
      <vt:lpstr>PowerPoint Presentation</vt:lpstr>
      <vt:lpstr>PowerPoint Presentation</vt:lpstr>
      <vt:lpstr>PowerPoint Presentation</vt:lpstr>
      <vt:lpstr>FACILITY CONDITION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 GATHERING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  Things to Consider   Consider a Phased Approach;  Immediate - Short – Mid – Long Term Master Plan   Narrow Down Alternates;  Continue Public Engagement  Explore Grant Strategies   Engage Civil Engineer/Architect to take a more comprehensive look at preferred schemes,  program needs, land, site, water/wastewater, and other land permitting implications.      Have Building/Soils tested for hazardous materials.    OTHERS…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Hubbard</dc:creator>
  <cp:lastModifiedBy>Diane Abate</cp:lastModifiedBy>
  <cp:revision>13</cp:revision>
  <cp:lastPrinted>2025-02-17T21:15:19Z</cp:lastPrinted>
  <dcterms:created xsi:type="dcterms:W3CDTF">2025-02-17T10:50:29Z</dcterms:created>
  <dcterms:modified xsi:type="dcterms:W3CDTF">2025-02-17T21:24:09Z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2025-02-17T00:00:00Z</vt:filetime>
  </property>
  <property fmtid="{D5CDD505-2E9C-101B-9397-08002B2CF9AE}" pid="3" name="Creator">
    <vt:lpwstr>Microsoft® PowerPoint® for Microsoft 365</vt:lpwstr>
  </property>
  <property fmtid="{D5CDD505-2E9C-101B-9397-08002B2CF9AE}" pid="4" name="LastSaved">
    <vt:filetime>2025-02-17T00:00:00Z</vt:filetime>
  </property>
</Properties>
</file>